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docProps/core.xml" ContentType="application/vnd.openxmlformats-package.core-properties+xml"/>
  <Override PartName="/ppt/diagrams/drawing4.xml" ContentType="application/vnd.ms-office.drawingml.diagramDrawing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diagrams/layout4.xml" ContentType="application/vnd.openxmlformats-officedocument.drawingml.diagram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34"/>
  </p:handoutMasterIdLst>
  <p:sldIdLst>
    <p:sldId id="256" r:id="rId2"/>
    <p:sldId id="288" r:id="rId3"/>
    <p:sldId id="305" r:id="rId4"/>
    <p:sldId id="306" r:id="rId5"/>
    <p:sldId id="259" r:id="rId6"/>
    <p:sldId id="260" r:id="rId7"/>
    <p:sldId id="261" r:id="rId8"/>
    <p:sldId id="285" r:id="rId9"/>
    <p:sldId id="263" r:id="rId10"/>
    <p:sldId id="264" r:id="rId11"/>
    <p:sldId id="265" r:id="rId12"/>
    <p:sldId id="266" r:id="rId13"/>
    <p:sldId id="301" r:id="rId14"/>
    <p:sldId id="267" r:id="rId15"/>
    <p:sldId id="286" r:id="rId16"/>
    <p:sldId id="269" r:id="rId17"/>
    <p:sldId id="270" r:id="rId18"/>
    <p:sldId id="287" r:id="rId19"/>
    <p:sldId id="271" r:id="rId20"/>
    <p:sldId id="273" r:id="rId21"/>
    <p:sldId id="274" r:id="rId22"/>
    <p:sldId id="275" r:id="rId23"/>
    <p:sldId id="276" r:id="rId24"/>
    <p:sldId id="277" r:id="rId25"/>
    <p:sldId id="302" r:id="rId26"/>
    <p:sldId id="279" r:id="rId27"/>
    <p:sldId id="281" r:id="rId28"/>
    <p:sldId id="282" r:id="rId29"/>
    <p:sldId id="280" r:id="rId30"/>
    <p:sldId id="283" r:id="rId31"/>
    <p:sldId id="284" r:id="rId32"/>
    <p:sldId id="304" r:id="rId33"/>
  </p:sldIdLst>
  <p:sldSz cx="9144000" cy="6858000" type="screen4x3"/>
  <p:notesSz cx="7010400" cy="92964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0099"/>
    <a:srgbClr val="3366FF"/>
    <a:srgbClr val="003399"/>
    <a:srgbClr val="422C16"/>
    <a:srgbClr val="0C788E"/>
    <a:srgbClr val="025198"/>
    <a:srgbClr val="1C1C1C"/>
    <a:srgbClr val="99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21575" autoAdjust="0"/>
    <p:restoredTop sz="94652" autoAdjust="0"/>
  </p:normalViewPr>
  <p:slideViewPr>
    <p:cSldViewPr>
      <p:cViewPr>
        <p:scale>
          <a:sx n="100" d="100"/>
          <a:sy n="100" d="100"/>
        </p:scale>
        <p:origin x="534" y="12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diagrams/_rels/data3.xml.rels><?xml version="1.0" encoding="UTF-8" standalone="yes"?>
<Relationships xmlns="http://schemas.openxmlformats.org/package/2006/relationships"><Relationship Id="rId1" Type="http://schemas.openxmlformats.org/officeDocument/2006/relationships/image" Target="../media/image7.jpeg"/></Relationships>
</file>

<file path=ppt/diagrams/_rels/drawing3.xml.rels><?xml version="1.0" encoding="UTF-8" standalone="yes"?>
<Relationships xmlns="http://schemas.openxmlformats.org/package/2006/relationships"><Relationship Id="rId1" Type="http://schemas.openxmlformats.org/officeDocument/2006/relationships/image" Target="../media/image71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C86C574-9E09-4E9A-8B96-F9FE8A0B4239}" type="doc">
      <dgm:prSet loTypeId="urn:microsoft.com/office/officeart/2005/8/layout/vList2" loCatId="list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ro-RO"/>
        </a:p>
      </dgm:t>
    </dgm:pt>
    <dgm:pt modelId="{9D3FE0BD-4C2A-4FD4-B04D-103CB3890282}">
      <dgm:prSet/>
      <dgm:spPr/>
      <dgm:t>
        <a:bodyPr/>
        <a:lstStyle/>
        <a:p>
          <a:pPr algn="ctr" rtl="0"/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La stabilirea și aprobarea orarului transportării elevilor din localitățile arondate spre și de la școală obligatoriu se ține cont de orarul lecțiilor, orarul activităților extracurriculare și ale cercurilor </a:t>
          </a:r>
          <a:r>
            <a:rPr lang="ru-RU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pe</a:t>
          </a:r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interese</a:t>
          </a:r>
          <a:r>
            <a:rPr lang="ro-RO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a elevilor din clasele primare.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A50803B-5762-4102-AAFD-E0CBF59D37A9}" type="parTrans" cxnId="{BCFAA2DD-9A52-416F-AB62-FBDB3F492268}">
      <dgm:prSet/>
      <dgm:spPr/>
      <dgm:t>
        <a:bodyPr/>
        <a:lstStyle/>
        <a:p>
          <a:endParaRPr lang="ro-RO"/>
        </a:p>
      </dgm:t>
    </dgm:pt>
    <dgm:pt modelId="{813AAB71-93AD-4134-BDDF-E804B05F4BCD}" type="sibTrans" cxnId="{BCFAA2DD-9A52-416F-AB62-FBDB3F492268}">
      <dgm:prSet/>
      <dgm:spPr/>
      <dgm:t>
        <a:bodyPr/>
        <a:lstStyle/>
        <a:p>
          <a:endParaRPr lang="ro-RO"/>
        </a:p>
      </dgm:t>
    </dgm:pt>
    <dgm:pt modelId="{371B4BD6-19D0-4DAF-BBCB-8F45ABFF3AB3}" type="pres">
      <dgm:prSet presAssocID="{EC86C574-9E09-4E9A-8B96-F9FE8A0B4239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218570A-4F65-4673-B472-8A320A6296E7}" type="pres">
      <dgm:prSet presAssocID="{9D3FE0BD-4C2A-4FD4-B04D-103CB3890282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CFAA2DD-9A52-416F-AB62-FBDB3F492268}" srcId="{EC86C574-9E09-4E9A-8B96-F9FE8A0B4239}" destId="{9D3FE0BD-4C2A-4FD4-B04D-103CB3890282}" srcOrd="0" destOrd="0" parTransId="{2A50803B-5762-4102-AAFD-E0CBF59D37A9}" sibTransId="{813AAB71-93AD-4134-BDDF-E804B05F4BCD}"/>
    <dgm:cxn modelId="{E5DBADFE-F8E1-4B3F-B3BC-0F98408392B3}" type="presOf" srcId="{EC86C574-9E09-4E9A-8B96-F9FE8A0B4239}" destId="{371B4BD6-19D0-4DAF-BBCB-8F45ABFF3AB3}" srcOrd="0" destOrd="0" presId="urn:microsoft.com/office/officeart/2005/8/layout/vList2"/>
    <dgm:cxn modelId="{288EE717-71A6-4B02-95D3-6CE97A0E3F81}" type="presOf" srcId="{9D3FE0BD-4C2A-4FD4-B04D-103CB3890282}" destId="{A218570A-4F65-4673-B472-8A320A6296E7}" srcOrd="0" destOrd="0" presId="urn:microsoft.com/office/officeart/2005/8/layout/vList2"/>
    <dgm:cxn modelId="{06C97A48-39D0-409C-84F0-28D1D01243DF}" type="presParOf" srcId="{371B4BD6-19D0-4DAF-BBCB-8F45ABFF3AB3}" destId="{A218570A-4F65-4673-B472-8A320A6296E7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B15D33A-6D8C-4EDC-ABAC-3AA74A61EC38}" type="doc">
      <dgm:prSet loTypeId="urn:microsoft.com/office/officeart/2005/8/layout/vProcess5" loCatId="process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ro-RO"/>
        </a:p>
      </dgm:t>
    </dgm:pt>
    <dgm:pt modelId="{5BE6725D-D406-41A0-8372-0A6F0A8E3132}">
      <dgm:prSet custT="1"/>
      <dgm:spPr/>
      <dgm:t>
        <a:bodyPr/>
        <a:lstStyle/>
        <a:p>
          <a:pPr rtl="0"/>
          <a:r>
            <a:rPr lang="ro-MO" sz="3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În </a:t>
          </a:r>
          <a:r>
            <a:rPr lang="ro-MO" sz="3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învățămîntul</a:t>
          </a:r>
          <a:r>
            <a:rPr lang="ro-MO" sz="3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primar pot fi constituite </a:t>
          </a:r>
          <a:r>
            <a:rPr lang="ro-MO" sz="3200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grupe /clase cu program prelungit, </a:t>
          </a:r>
          <a:r>
            <a:rPr lang="ro-MO" sz="3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în conformitate cu </a:t>
          </a:r>
          <a:r>
            <a:rPr lang="ro-MO" sz="3600" b="1" i="1" dirty="0" smtClean="0">
              <a:solidFill>
                <a:srgbClr val="003399"/>
              </a:solidFill>
            </a:rPr>
            <a:t>Regulamentul cu privire la funcționarea claselor </a:t>
          </a:r>
          <a:r>
            <a:rPr lang="ro-MO" sz="3600" b="1" dirty="0" smtClean="0">
              <a:solidFill>
                <a:srgbClr val="003399"/>
              </a:solidFill>
            </a:rPr>
            <a:t>ș</a:t>
          </a:r>
          <a:r>
            <a:rPr lang="ro-MO" sz="3600" b="1" i="1" dirty="0" smtClean="0">
              <a:solidFill>
                <a:srgbClr val="003399"/>
              </a:solidFill>
            </a:rPr>
            <a:t>i grupelor cu program prelungit</a:t>
          </a:r>
          <a:r>
            <a:rPr lang="ro-MO" sz="3600" i="1" dirty="0" smtClean="0"/>
            <a:t>; (</a:t>
          </a:r>
          <a:r>
            <a:rPr lang="ro-MO" sz="3200" i="1" dirty="0" smtClean="0"/>
            <a:t>Ordinul Ministrului educației nr.798 din 11 iulie 2014</a:t>
          </a:r>
          <a:r>
            <a:rPr lang="ro-MO" sz="3600" i="1" dirty="0" smtClean="0"/>
            <a:t>)</a:t>
          </a:r>
          <a:endParaRPr lang="ru-RU" sz="3600" dirty="0"/>
        </a:p>
      </dgm:t>
    </dgm:pt>
    <dgm:pt modelId="{73E599C3-1312-4E6D-A485-393684A0B87D}" type="parTrans" cxnId="{5A1197F9-283F-45E3-BCD0-329ECABD3A97}">
      <dgm:prSet/>
      <dgm:spPr/>
      <dgm:t>
        <a:bodyPr/>
        <a:lstStyle/>
        <a:p>
          <a:endParaRPr lang="ro-RO"/>
        </a:p>
      </dgm:t>
    </dgm:pt>
    <dgm:pt modelId="{5B00E3A9-33E5-4AB2-9D1A-59FB924CF5AE}" type="sibTrans" cxnId="{5A1197F9-283F-45E3-BCD0-329ECABD3A97}">
      <dgm:prSet/>
      <dgm:spPr/>
      <dgm:t>
        <a:bodyPr/>
        <a:lstStyle/>
        <a:p>
          <a:endParaRPr lang="ro-RO"/>
        </a:p>
      </dgm:t>
    </dgm:pt>
    <dgm:pt modelId="{2D6CAB84-46CD-475B-A719-BB96E5E6C6FC}" type="pres">
      <dgm:prSet presAssocID="{BB15D33A-6D8C-4EDC-ABAC-3AA74A61EC38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2104529-1A6B-49E8-8E83-CE5EEDF88439}" type="pres">
      <dgm:prSet presAssocID="{BB15D33A-6D8C-4EDC-ABAC-3AA74A61EC38}" presName="dummyMaxCanvas" presStyleCnt="0">
        <dgm:presLayoutVars/>
      </dgm:prSet>
      <dgm:spPr/>
    </dgm:pt>
    <dgm:pt modelId="{BA6C01BB-9FC3-46EA-871F-FA06372DF80D}" type="pres">
      <dgm:prSet presAssocID="{BB15D33A-6D8C-4EDC-ABAC-3AA74A61EC38}" presName="OneNode_1" presStyleLbl="node1" presStyleIdx="0" presStyleCnt="1" custScaleY="13416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CAAC8EC-1D05-4790-B87F-40D4C0C19435}" type="presOf" srcId="{BB15D33A-6D8C-4EDC-ABAC-3AA74A61EC38}" destId="{2D6CAB84-46CD-475B-A719-BB96E5E6C6FC}" srcOrd="0" destOrd="0" presId="urn:microsoft.com/office/officeart/2005/8/layout/vProcess5"/>
    <dgm:cxn modelId="{5A1197F9-283F-45E3-BCD0-329ECABD3A97}" srcId="{BB15D33A-6D8C-4EDC-ABAC-3AA74A61EC38}" destId="{5BE6725D-D406-41A0-8372-0A6F0A8E3132}" srcOrd="0" destOrd="0" parTransId="{73E599C3-1312-4E6D-A485-393684A0B87D}" sibTransId="{5B00E3A9-33E5-4AB2-9D1A-59FB924CF5AE}"/>
    <dgm:cxn modelId="{ECAD8210-90B8-4E05-94B4-3D41F2EC4A7D}" type="presOf" srcId="{5BE6725D-D406-41A0-8372-0A6F0A8E3132}" destId="{BA6C01BB-9FC3-46EA-871F-FA06372DF80D}" srcOrd="0" destOrd="0" presId="urn:microsoft.com/office/officeart/2005/8/layout/vProcess5"/>
    <dgm:cxn modelId="{ED519BD8-C848-4EF4-B5E4-23B9BDA2234B}" type="presParOf" srcId="{2D6CAB84-46CD-475B-A719-BB96E5E6C6FC}" destId="{D2104529-1A6B-49E8-8E83-CE5EEDF88439}" srcOrd="0" destOrd="0" presId="urn:microsoft.com/office/officeart/2005/8/layout/vProcess5"/>
    <dgm:cxn modelId="{793321A3-2143-4718-B1B8-B41CF4B963CE}" type="presParOf" srcId="{2D6CAB84-46CD-475B-A719-BB96E5E6C6FC}" destId="{BA6C01BB-9FC3-46EA-871F-FA06372DF80D}" srcOrd="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2D2D0D0-89B0-434F-9F61-593D18CB9B61}" type="doc">
      <dgm:prSet loTypeId="urn:microsoft.com/office/officeart/2005/8/layout/vList4#1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ro-RO"/>
        </a:p>
      </dgm:t>
    </dgm:pt>
    <dgm:pt modelId="{47925E6A-DB65-4BF8-AA9B-EDB2AA32969A}">
      <dgm:prSet custT="1"/>
      <dgm:spPr/>
      <dgm:t>
        <a:bodyPr/>
        <a:lstStyle/>
        <a:p>
          <a:pPr algn="l" rtl="0"/>
          <a:r>
            <a:rPr lang="ro-RO" sz="3200" b="0" dirty="0" smtClean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Protecția vieții și sănătății elevilor</a:t>
          </a:r>
        </a:p>
        <a:p>
          <a:pPr algn="l" rtl="0"/>
          <a:endParaRPr lang="ro-RO" sz="2800" b="0" dirty="0" smtClean="0">
            <a:solidFill>
              <a:srgbClr val="000099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algn="l" rtl="0"/>
          <a:r>
            <a:rPr lang="ro-RO" sz="2800" b="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Formarea deprinderilor de comportament responsabil la traficul rutier și în cazul situațiilor excepționale se realizează în baza conținuturilor integrate în cadrul </a:t>
          </a:r>
          <a:r>
            <a:rPr lang="ro-RO" sz="2800" b="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disciplin</a:t>
          </a:r>
          <a:r>
            <a:rPr lang="en-US" sz="2800" b="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e</a:t>
          </a:r>
          <a:r>
            <a:rPr lang="ro-RO" sz="2800" b="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lor școlare din Planul cadru pentru clasele I-IV.</a:t>
          </a:r>
          <a:endParaRPr lang="ru-RU" sz="2800" b="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BA955D7-D525-4ED4-893D-68C40B320362}" type="parTrans" cxnId="{F8479F03-A386-4EC8-A16D-39EA84FC463C}">
      <dgm:prSet/>
      <dgm:spPr/>
      <dgm:t>
        <a:bodyPr/>
        <a:lstStyle/>
        <a:p>
          <a:endParaRPr lang="ro-RO" sz="8000">
            <a:latin typeface="Times New Roman" pitchFamily="18" charset="0"/>
            <a:cs typeface="Times New Roman" pitchFamily="18" charset="0"/>
          </a:endParaRPr>
        </a:p>
      </dgm:t>
    </dgm:pt>
    <dgm:pt modelId="{B54804BE-2626-4CC6-B8AE-8D6AB7256B1D}" type="sibTrans" cxnId="{F8479F03-A386-4EC8-A16D-39EA84FC463C}">
      <dgm:prSet/>
      <dgm:spPr/>
      <dgm:t>
        <a:bodyPr/>
        <a:lstStyle/>
        <a:p>
          <a:endParaRPr lang="ro-RO" sz="8000">
            <a:latin typeface="Times New Roman" pitchFamily="18" charset="0"/>
            <a:cs typeface="Times New Roman" pitchFamily="18" charset="0"/>
          </a:endParaRPr>
        </a:p>
      </dgm:t>
    </dgm:pt>
    <dgm:pt modelId="{8281950B-AFA6-48CF-9072-6C8C63878CF8}" type="pres">
      <dgm:prSet presAssocID="{42D2D0D0-89B0-434F-9F61-593D18CB9B61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49C4B36-0BE8-42F7-BC3D-5CBC7BB949E3}" type="pres">
      <dgm:prSet presAssocID="{47925E6A-DB65-4BF8-AA9B-EDB2AA32969A}" presName="comp" presStyleCnt="0"/>
      <dgm:spPr/>
    </dgm:pt>
    <dgm:pt modelId="{445F73F2-6CFF-4EBC-8350-BD4731589D21}" type="pres">
      <dgm:prSet presAssocID="{47925E6A-DB65-4BF8-AA9B-EDB2AA32969A}" presName="box" presStyleLbl="node1" presStyleIdx="0" presStyleCnt="1" custLinFactNeighborX="125" custLinFactNeighborY="773"/>
      <dgm:spPr/>
      <dgm:t>
        <a:bodyPr/>
        <a:lstStyle/>
        <a:p>
          <a:endParaRPr lang="ru-RU"/>
        </a:p>
      </dgm:t>
    </dgm:pt>
    <dgm:pt modelId="{4D5079D4-D5CA-4E76-943B-11F2C3A77878}" type="pres">
      <dgm:prSet presAssocID="{47925E6A-DB65-4BF8-AA9B-EDB2AA32969A}" presName="img" presStyleLbl="fgImgPlace1" presStyleIdx="0" presStyleCnt="1" custScaleX="105760" custScaleY="53571" custLinFactNeighborX="-11460" custLinFactNeighborY="6757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A490142E-C228-4129-AF63-1CD5F93D1250}" type="pres">
      <dgm:prSet presAssocID="{47925E6A-DB65-4BF8-AA9B-EDB2AA32969A}" presName="text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E9A1387-4AF5-4F7C-A4E4-CBCD2FDD02C3}" type="presOf" srcId="{47925E6A-DB65-4BF8-AA9B-EDB2AA32969A}" destId="{445F73F2-6CFF-4EBC-8350-BD4731589D21}" srcOrd="0" destOrd="0" presId="urn:microsoft.com/office/officeart/2005/8/layout/vList4#1"/>
    <dgm:cxn modelId="{F8479F03-A386-4EC8-A16D-39EA84FC463C}" srcId="{42D2D0D0-89B0-434F-9F61-593D18CB9B61}" destId="{47925E6A-DB65-4BF8-AA9B-EDB2AA32969A}" srcOrd="0" destOrd="0" parTransId="{1BA955D7-D525-4ED4-893D-68C40B320362}" sibTransId="{B54804BE-2626-4CC6-B8AE-8D6AB7256B1D}"/>
    <dgm:cxn modelId="{A44745A8-EDFE-4825-819E-544CF5740EE1}" type="presOf" srcId="{47925E6A-DB65-4BF8-AA9B-EDB2AA32969A}" destId="{A490142E-C228-4129-AF63-1CD5F93D1250}" srcOrd="1" destOrd="0" presId="urn:microsoft.com/office/officeart/2005/8/layout/vList4#1"/>
    <dgm:cxn modelId="{234F54EC-2429-40E0-9E30-88E56B65A4BD}" type="presOf" srcId="{42D2D0D0-89B0-434F-9F61-593D18CB9B61}" destId="{8281950B-AFA6-48CF-9072-6C8C63878CF8}" srcOrd="0" destOrd="0" presId="urn:microsoft.com/office/officeart/2005/8/layout/vList4#1"/>
    <dgm:cxn modelId="{26366905-5E3B-49CC-AD52-30C4AC4895B6}" type="presParOf" srcId="{8281950B-AFA6-48CF-9072-6C8C63878CF8}" destId="{E49C4B36-0BE8-42F7-BC3D-5CBC7BB949E3}" srcOrd="0" destOrd="0" presId="urn:microsoft.com/office/officeart/2005/8/layout/vList4#1"/>
    <dgm:cxn modelId="{7CE36B50-2A5A-4E0E-A8F9-2B2C0040817C}" type="presParOf" srcId="{E49C4B36-0BE8-42F7-BC3D-5CBC7BB949E3}" destId="{445F73F2-6CFF-4EBC-8350-BD4731589D21}" srcOrd="0" destOrd="0" presId="urn:microsoft.com/office/officeart/2005/8/layout/vList4#1"/>
    <dgm:cxn modelId="{FE7B9827-6481-4C90-8126-73EC94191EE8}" type="presParOf" srcId="{E49C4B36-0BE8-42F7-BC3D-5CBC7BB949E3}" destId="{4D5079D4-D5CA-4E76-943B-11F2C3A77878}" srcOrd="1" destOrd="0" presId="urn:microsoft.com/office/officeart/2005/8/layout/vList4#1"/>
    <dgm:cxn modelId="{CB0E17AB-68CE-413A-A9B8-309566E0860C}" type="presParOf" srcId="{E49C4B36-0BE8-42F7-BC3D-5CBC7BB949E3}" destId="{A490142E-C228-4129-AF63-1CD5F93D1250}" srcOrd="2" destOrd="0" presId="urn:microsoft.com/office/officeart/2005/8/layout/vList4#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E8B71B1-9056-4ED6-84B1-9A131EB92ABF}" type="doc">
      <dgm:prSet loTypeId="urn:microsoft.com/office/officeart/2005/8/layout/vList2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en-US"/>
        </a:p>
      </dgm:t>
    </dgm:pt>
    <dgm:pt modelId="{A10CE880-C98D-4D67-B1D0-C0D1C75B60CA}">
      <dgm:prSet custT="1"/>
      <dgm:spPr/>
      <dgm:t>
        <a:bodyPr/>
        <a:lstStyle/>
        <a:p>
          <a:pPr rtl="0"/>
          <a:r>
            <a:rPr lang="ro-RO" sz="1800" b="1" dirty="0" smtClean="0">
              <a:solidFill>
                <a:srgbClr val="000099"/>
              </a:solidFill>
              <a:latin typeface="Century Gothic" pitchFamily="34" charset="0"/>
            </a:rPr>
            <a:t>1.</a:t>
          </a:r>
          <a:r>
            <a:rPr lang="ro-RO" sz="1800" b="1" dirty="0" smtClean="0">
              <a:solidFill>
                <a:schemeClr val="tx1"/>
              </a:solidFill>
              <a:latin typeface="Century Gothic" pitchFamily="34" charset="0"/>
            </a:rPr>
            <a:t> Documente normative (Planul cadru, Curriculum…);</a:t>
          </a:r>
          <a:endParaRPr lang="en-US" sz="1800" b="1" dirty="0">
            <a:solidFill>
              <a:schemeClr val="tx1"/>
            </a:solidFill>
            <a:latin typeface="Century Gothic" pitchFamily="34" charset="0"/>
          </a:endParaRPr>
        </a:p>
      </dgm:t>
    </dgm:pt>
    <dgm:pt modelId="{F10E9EB0-DF15-4807-96DE-9B9C22CFFCDD}" type="parTrans" cxnId="{6A9B2B09-08AC-483D-AECA-042A02685850}">
      <dgm:prSet/>
      <dgm:spPr/>
      <dgm:t>
        <a:bodyPr/>
        <a:lstStyle/>
        <a:p>
          <a:endParaRPr lang="en-US" sz="2000" b="1">
            <a:solidFill>
              <a:srgbClr val="000099"/>
            </a:solidFill>
            <a:latin typeface="Century Gothic" pitchFamily="34" charset="0"/>
          </a:endParaRPr>
        </a:p>
      </dgm:t>
    </dgm:pt>
    <dgm:pt modelId="{1E50201B-A0DD-45C0-BB4A-FD67288125EE}" type="sibTrans" cxnId="{6A9B2B09-08AC-483D-AECA-042A02685850}">
      <dgm:prSet/>
      <dgm:spPr/>
      <dgm:t>
        <a:bodyPr/>
        <a:lstStyle/>
        <a:p>
          <a:endParaRPr lang="en-US" sz="2000" b="1">
            <a:solidFill>
              <a:srgbClr val="000099"/>
            </a:solidFill>
            <a:latin typeface="Century Gothic" pitchFamily="34" charset="0"/>
          </a:endParaRPr>
        </a:p>
      </dgm:t>
    </dgm:pt>
    <dgm:pt modelId="{594F73B5-5B5A-4DB5-87D8-6DDB5E4328E4}">
      <dgm:prSet custT="1"/>
      <dgm:spPr/>
      <dgm:t>
        <a:bodyPr/>
        <a:lstStyle/>
        <a:p>
          <a:pPr rtl="0"/>
          <a:r>
            <a:rPr lang="ro-RO" sz="1800" b="1" dirty="0" smtClean="0">
              <a:solidFill>
                <a:srgbClr val="000099"/>
              </a:solidFill>
              <a:latin typeface="Century Gothic" pitchFamily="34" charset="0"/>
            </a:rPr>
            <a:t>2. </a:t>
          </a:r>
          <a:r>
            <a:rPr lang="ro-RO" sz="1800" b="1" dirty="0" smtClean="0">
              <a:solidFill>
                <a:schemeClr val="tx1"/>
              </a:solidFill>
              <a:latin typeface="Century Gothic" pitchFamily="34" charset="0"/>
            </a:rPr>
            <a:t>Rezultatele evaluărilor </a:t>
          </a:r>
          <a:r>
            <a:rPr lang="ro-RO" sz="1800" b="1" dirty="0" err="1" smtClean="0">
              <a:solidFill>
                <a:schemeClr val="tx1"/>
              </a:solidFill>
              <a:latin typeface="Century Gothic" pitchFamily="34" charset="0"/>
            </a:rPr>
            <a:t>sumative</a:t>
          </a:r>
          <a:r>
            <a:rPr lang="ro-RO" sz="1800" b="1" dirty="0" smtClean="0">
              <a:solidFill>
                <a:schemeClr val="tx1"/>
              </a:solidFill>
              <a:latin typeface="Century Gothic" pitchFamily="34" charset="0"/>
            </a:rPr>
            <a:t>, </a:t>
          </a:r>
          <a:r>
            <a:rPr lang="ro-RO" sz="1800" b="1" dirty="0" err="1" smtClean="0">
              <a:solidFill>
                <a:schemeClr val="tx1"/>
              </a:solidFill>
              <a:latin typeface="Century Gothic" pitchFamily="34" charset="0"/>
            </a:rPr>
            <a:t>evaluărilor</a:t>
          </a:r>
          <a:r>
            <a:rPr lang="ro-RO" sz="1800" b="1" dirty="0" smtClean="0">
              <a:solidFill>
                <a:schemeClr val="tx1"/>
              </a:solidFill>
              <a:latin typeface="Century Gothic" pitchFamily="34" charset="0"/>
            </a:rPr>
            <a:t> naționale școlare</a:t>
          </a:r>
          <a:r>
            <a:rPr lang="ro-RO" sz="1800" b="1" dirty="0" smtClean="0">
              <a:solidFill>
                <a:srgbClr val="000099"/>
              </a:solidFill>
              <a:latin typeface="Century Gothic" pitchFamily="34" charset="0"/>
            </a:rPr>
            <a:t>;</a:t>
          </a:r>
          <a:endParaRPr lang="en-US" sz="1800" b="1" dirty="0">
            <a:solidFill>
              <a:srgbClr val="000099"/>
            </a:solidFill>
            <a:latin typeface="Century Gothic" pitchFamily="34" charset="0"/>
          </a:endParaRPr>
        </a:p>
      </dgm:t>
    </dgm:pt>
    <dgm:pt modelId="{D8173F5C-A8B2-4B0E-9811-E4C251155312}" type="parTrans" cxnId="{53FBFE05-F26E-41B7-AE5F-3188694769C8}">
      <dgm:prSet/>
      <dgm:spPr/>
      <dgm:t>
        <a:bodyPr/>
        <a:lstStyle/>
        <a:p>
          <a:endParaRPr lang="en-US" sz="2000" b="1">
            <a:solidFill>
              <a:srgbClr val="000099"/>
            </a:solidFill>
            <a:latin typeface="Century Gothic" pitchFamily="34" charset="0"/>
          </a:endParaRPr>
        </a:p>
      </dgm:t>
    </dgm:pt>
    <dgm:pt modelId="{4C028CBB-1A37-4A8D-8177-1A04124AAD1E}" type="sibTrans" cxnId="{53FBFE05-F26E-41B7-AE5F-3188694769C8}">
      <dgm:prSet/>
      <dgm:spPr/>
      <dgm:t>
        <a:bodyPr/>
        <a:lstStyle/>
        <a:p>
          <a:endParaRPr lang="en-US" sz="2000" b="1">
            <a:solidFill>
              <a:srgbClr val="000099"/>
            </a:solidFill>
            <a:latin typeface="Century Gothic" pitchFamily="34" charset="0"/>
          </a:endParaRPr>
        </a:p>
      </dgm:t>
    </dgm:pt>
    <dgm:pt modelId="{FE2EDB71-71C9-4038-A10A-94FF6C3DD8B7}">
      <dgm:prSet custT="1"/>
      <dgm:spPr/>
      <dgm:t>
        <a:bodyPr/>
        <a:lstStyle/>
        <a:p>
          <a:pPr rtl="0"/>
          <a:r>
            <a:rPr lang="ro-RO" sz="1800" b="1" dirty="0" smtClean="0">
              <a:solidFill>
                <a:srgbClr val="000099"/>
              </a:solidFill>
              <a:latin typeface="Century Gothic" pitchFamily="34" charset="0"/>
            </a:rPr>
            <a:t>3. </a:t>
          </a:r>
          <a:r>
            <a:rPr lang="ro-RO" sz="1800" b="1" dirty="0" smtClean="0">
              <a:solidFill>
                <a:schemeClr val="tx1"/>
              </a:solidFill>
              <a:latin typeface="Century Gothic" pitchFamily="34" charset="0"/>
            </a:rPr>
            <a:t>Schema orară;</a:t>
          </a:r>
          <a:endParaRPr lang="en-US" sz="1800" b="1" dirty="0">
            <a:solidFill>
              <a:schemeClr val="tx1"/>
            </a:solidFill>
            <a:latin typeface="Century Gothic" pitchFamily="34" charset="0"/>
          </a:endParaRPr>
        </a:p>
      </dgm:t>
    </dgm:pt>
    <dgm:pt modelId="{6DEB4BB7-3BE2-45A4-A059-F04B5C417261}" type="parTrans" cxnId="{4B53E6EB-87A7-49C9-87B6-03C719B8E47C}">
      <dgm:prSet/>
      <dgm:spPr/>
      <dgm:t>
        <a:bodyPr/>
        <a:lstStyle/>
        <a:p>
          <a:endParaRPr lang="en-US" sz="2000" b="1">
            <a:solidFill>
              <a:srgbClr val="000099"/>
            </a:solidFill>
            <a:latin typeface="Century Gothic" pitchFamily="34" charset="0"/>
          </a:endParaRPr>
        </a:p>
      </dgm:t>
    </dgm:pt>
    <dgm:pt modelId="{67161587-BD60-4353-BC7C-31E42782C97E}" type="sibTrans" cxnId="{4B53E6EB-87A7-49C9-87B6-03C719B8E47C}">
      <dgm:prSet/>
      <dgm:spPr/>
      <dgm:t>
        <a:bodyPr/>
        <a:lstStyle/>
        <a:p>
          <a:endParaRPr lang="en-US" sz="2000" b="1">
            <a:solidFill>
              <a:srgbClr val="000099"/>
            </a:solidFill>
            <a:latin typeface="Century Gothic" pitchFamily="34" charset="0"/>
          </a:endParaRPr>
        </a:p>
      </dgm:t>
    </dgm:pt>
    <dgm:pt modelId="{B9C853C0-A82B-4037-9414-6D77E88BD15A}">
      <dgm:prSet custT="1"/>
      <dgm:spPr/>
      <dgm:t>
        <a:bodyPr/>
        <a:lstStyle/>
        <a:p>
          <a:pPr rtl="0"/>
          <a:r>
            <a:rPr lang="ro-RO" sz="1800" b="1" dirty="0" smtClean="0">
              <a:solidFill>
                <a:schemeClr val="tx1"/>
              </a:solidFill>
              <a:latin typeface="Century Gothic" pitchFamily="34" charset="0"/>
            </a:rPr>
            <a:t>4.Planificarea de lungă durat</a:t>
          </a:r>
          <a:r>
            <a:rPr lang="ro-RO" sz="1800" b="1" dirty="0" smtClean="0">
              <a:solidFill>
                <a:srgbClr val="000099"/>
              </a:solidFill>
              <a:latin typeface="Century Gothic" pitchFamily="34" charset="0"/>
            </a:rPr>
            <a:t>ă; </a:t>
          </a:r>
          <a:endParaRPr lang="en-US" sz="1800" b="1" dirty="0">
            <a:solidFill>
              <a:srgbClr val="000099"/>
            </a:solidFill>
            <a:latin typeface="Century Gothic" pitchFamily="34" charset="0"/>
          </a:endParaRPr>
        </a:p>
      </dgm:t>
    </dgm:pt>
    <dgm:pt modelId="{0B6B07F0-C7DE-4BF2-9768-6C0D43D67FCE}" type="parTrans" cxnId="{59C4537C-BACE-43E8-BB40-D41EE7DF6E6C}">
      <dgm:prSet/>
      <dgm:spPr/>
      <dgm:t>
        <a:bodyPr/>
        <a:lstStyle/>
        <a:p>
          <a:endParaRPr lang="en-US" sz="2000" b="1">
            <a:solidFill>
              <a:srgbClr val="000099"/>
            </a:solidFill>
            <a:latin typeface="Century Gothic" pitchFamily="34" charset="0"/>
          </a:endParaRPr>
        </a:p>
      </dgm:t>
    </dgm:pt>
    <dgm:pt modelId="{F46B86D4-C8E9-4C1C-A1DE-EE1C22D2ABE1}" type="sibTrans" cxnId="{59C4537C-BACE-43E8-BB40-D41EE7DF6E6C}">
      <dgm:prSet/>
      <dgm:spPr/>
      <dgm:t>
        <a:bodyPr/>
        <a:lstStyle/>
        <a:p>
          <a:endParaRPr lang="en-US" sz="2000" b="1">
            <a:solidFill>
              <a:srgbClr val="000099"/>
            </a:solidFill>
            <a:latin typeface="Century Gothic" pitchFamily="34" charset="0"/>
          </a:endParaRPr>
        </a:p>
      </dgm:t>
    </dgm:pt>
    <dgm:pt modelId="{6F32ECEB-C19F-4251-B043-0403ACAB5BAC}">
      <dgm:prSet custT="1"/>
      <dgm:spPr/>
      <dgm:t>
        <a:bodyPr/>
        <a:lstStyle/>
        <a:p>
          <a:pPr rtl="0"/>
          <a:r>
            <a:rPr lang="ro-RO" sz="1800" b="1" dirty="0" smtClean="0">
              <a:solidFill>
                <a:srgbClr val="000099"/>
              </a:solidFill>
              <a:latin typeface="Century Gothic" pitchFamily="34" charset="0"/>
            </a:rPr>
            <a:t>5. </a:t>
          </a:r>
          <a:r>
            <a:rPr lang="ro-RO" sz="1800" b="1" dirty="0" smtClean="0">
              <a:solidFill>
                <a:schemeClr val="tx1"/>
              </a:solidFill>
              <a:latin typeface="Century Gothic" pitchFamily="34" charset="0"/>
            </a:rPr>
            <a:t>Proiecte de lecții, proiecte ale activităţilor </a:t>
          </a:r>
          <a:r>
            <a:rPr lang="ro-RO" sz="1800" b="1" dirty="0" err="1" smtClean="0">
              <a:solidFill>
                <a:schemeClr val="tx1"/>
              </a:solidFill>
              <a:latin typeface="Century Gothic" pitchFamily="34" charset="0"/>
            </a:rPr>
            <a:t>extracurriculare</a:t>
          </a:r>
          <a:r>
            <a:rPr lang="ro-RO" sz="1800" b="1" dirty="0" smtClean="0">
              <a:solidFill>
                <a:schemeClr val="tx1"/>
              </a:solidFill>
              <a:latin typeface="Century Gothic" pitchFamily="34" charset="0"/>
            </a:rPr>
            <a:t>; </a:t>
          </a:r>
          <a:endParaRPr lang="en-US" sz="1800" b="1" dirty="0">
            <a:solidFill>
              <a:schemeClr val="tx1"/>
            </a:solidFill>
            <a:latin typeface="Century Gothic" pitchFamily="34" charset="0"/>
          </a:endParaRPr>
        </a:p>
      </dgm:t>
    </dgm:pt>
    <dgm:pt modelId="{74F6D5C7-7537-4E51-90D7-B928CEFE852D}" type="parTrans" cxnId="{3BD5BADF-3268-4883-A405-2B94AC0BD037}">
      <dgm:prSet/>
      <dgm:spPr/>
      <dgm:t>
        <a:bodyPr/>
        <a:lstStyle/>
        <a:p>
          <a:endParaRPr lang="en-US" sz="2000" b="1">
            <a:solidFill>
              <a:srgbClr val="000099"/>
            </a:solidFill>
            <a:latin typeface="Century Gothic" pitchFamily="34" charset="0"/>
          </a:endParaRPr>
        </a:p>
      </dgm:t>
    </dgm:pt>
    <dgm:pt modelId="{379356A0-1D0C-4CB6-9D44-9060E51F4A67}" type="sibTrans" cxnId="{3BD5BADF-3268-4883-A405-2B94AC0BD037}">
      <dgm:prSet/>
      <dgm:spPr/>
      <dgm:t>
        <a:bodyPr/>
        <a:lstStyle/>
        <a:p>
          <a:endParaRPr lang="en-US" sz="2000" b="1">
            <a:solidFill>
              <a:srgbClr val="000099"/>
            </a:solidFill>
            <a:latin typeface="Century Gothic" pitchFamily="34" charset="0"/>
          </a:endParaRPr>
        </a:p>
      </dgm:t>
    </dgm:pt>
    <dgm:pt modelId="{490549AA-AC8E-4A34-91A3-6B77F5AF7C1B}">
      <dgm:prSet custT="1"/>
      <dgm:spPr/>
      <dgm:t>
        <a:bodyPr/>
        <a:lstStyle/>
        <a:p>
          <a:pPr rtl="0"/>
          <a:r>
            <a:rPr lang="ro-RO" sz="1800" b="1" dirty="0" smtClean="0">
              <a:solidFill>
                <a:srgbClr val="000099"/>
              </a:solidFill>
              <a:latin typeface="Century Gothic" pitchFamily="34" charset="0"/>
            </a:rPr>
            <a:t>6. </a:t>
          </a:r>
          <a:r>
            <a:rPr lang="ro-RO" sz="1800" b="1" dirty="0" smtClean="0">
              <a:solidFill>
                <a:schemeClr val="tx1"/>
              </a:solidFill>
              <a:latin typeface="Century Gothic" pitchFamily="34" charset="0"/>
            </a:rPr>
            <a:t>Conținutul testelor de evaluare inițială, evaluări formative, evaluări </a:t>
          </a:r>
          <a:r>
            <a:rPr lang="ro-RO" sz="1800" b="1" dirty="0" err="1" smtClean="0">
              <a:solidFill>
                <a:schemeClr val="tx1"/>
              </a:solidFill>
              <a:latin typeface="Century Gothic" pitchFamily="34" charset="0"/>
            </a:rPr>
            <a:t>sumative</a:t>
          </a:r>
          <a:r>
            <a:rPr lang="ro-RO" sz="1800" b="1" dirty="0" smtClean="0">
              <a:solidFill>
                <a:schemeClr val="tx1"/>
              </a:solidFill>
              <a:latin typeface="Century Gothic" pitchFamily="34" charset="0"/>
            </a:rPr>
            <a:t>;</a:t>
          </a:r>
          <a:endParaRPr lang="en-US" sz="1800" b="1" dirty="0">
            <a:solidFill>
              <a:schemeClr val="tx1"/>
            </a:solidFill>
            <a:latin typeface="Century Gothic" pitchFamily="34" charset="0"/>
          </a:endParaRPr>
        </a:p>
      </dgm:t>
    </dgm:pt>
    <dgm:pt modelId="{4C8D46C9-600F-465E-A32E-BDF84FDE7FE7}" type="parTrans" cxnId="{88B038AB-9F2A-4E82-A760-118354A03DD2}">
      <dgm:prSet/>
      <dgm:spPr/>
      <dgm:t>
        <a:bodyPr/>
        <a:lstStyle/>
        <a:p>
          <a:endParaRPr lang="en-US" sz="2000" b="1">
            <a:solidFill>
              <a:srgbClr val="000099"/>
            </a:solidFill>
            <a:latin typeface="Century Gothic" pitchFamily="34" charset="0"/>
          </a:endParaRPr>
        </a:p>
      </dgm:t>
    </dgm:pt>
    <dgm:pt modelId="{F70193BB-CC2B-4653-9B3A-FA650938ADB2}" type="sibTrans" cxnId="{88B038AB-9F2A-4E82-A760-118354A03DD2}">
      <dgm:prSet/>
      <dgm:spPr/>
      <dgm:t>
        <a:bodyPr/>
        <a:lstStyle/>
        <a:p>
          <a:endParaRPr lang="en-US" sz="2000" b="1">
            <a:solidFill>
              <a:srgbClr val="000099"/>
            </a:solidFill>
            <a:latin typeface="Century Gothic" pitchFamily="34" charset="0"/>
          </a:endParaRPr>
        </a:p>
      </dgm:t>
    </dgm:pt>
    <dgm:pt modelId="{A8AD6D23-FA87-40D2-A636-A386C7884CCA}">
      <dgm:prSet custT="1"/>
      <dgm:spPr/>
      <dgm:t>
        <a:bodyPr/>
        <a:lstStyle/>
        <a:p>
          <a:pPr rtl="0"/>
          <a:r>
            <a:rPr lang="ro-RO" sz="1800" b="1" dirty="0" smtClean="0">
              <a:solidFill>
                <a:srgbClr val="000099"/>
              </a:solidFill>
              <a:latin typeface="Century Gothic" pitchFamily="34" charset="0"/>
            </a:rPr>
            <a:t>7. </a:t>
          </a:r>
          <a:r>
            <a:rPr lang="ro-RO" sz="1800" b="1" dirty="0" smtClean="0">
              <a:solidFill>
                <a:schemeClr val="tx1"/>
              </a:solidFill>
              <a:latin typeface="Century Gothic" pitchFamily="34" charset="0"/>
            </a:rPr>
            <a:t>Fișe de înregistrare a rezultatelor;</a:t>
          </a:r>
          <a:endParaRPr lang="en-US" sz="1800" b="1" dirty="0">
            <a:solidFill>
              <a:schemeClr val="tx1"/>
            </a:solidFill>
            <a:latin typeface="Century Gothic" pitchFamily="34" charset="0"/>
          </a:endParaRPr>
        </a:p>
      </dgm:t>
    </dgm:pt>
    <dgm:pt modelId="{F71E9AD1-5FBC-443E-AA14-D565CAD7BD16}" type="parTrans" cxnId="{9AD550AE-01A8-4DF5-A9C9-6CA611019253}">
      <dgm:prSet/>
      <dgm:spPr/>
      <dgm:t>
        <a:bodyPr/>
        <a:lstStyle/>
        <a:p>
          <a:endParaRPr lang="en-US" sz="2000" b="1">
            <a:solidFill>
              <a:srgbClr val="000099"/>
            </a:solidFill>
            <a:latin typeface="Century Gothic" pitchFamily="34" charset="0"/>
          </a:endParaRPr>
        </a:p>
      </dgm:t>
    </dgm:pt>
    <dgm:pt modelId="{37811349-1591-4CB1-8CBC-692CD237305C}" type="sibTrans" cxnId="{9AD550AE-01A8-4DF5-A9C9-6CA611019253}">
      <dgm:prSet/>
      <dgm:spPr/>
      <dgm:t>
        <a:bodyPr/>
        <a:lstStyle/>
        <a:p>
          <a:endParaRPr lang="en-US" sz="2000" b="1">
            <a:solidFill>
              <a:srgbClr val="000099"/>
            </a:solidFill>
            <a:latin typeface="Century Gothic" pitchFamily="34" charset="0"/>
          </a:endParaRPr>
        </a:p>
      </dgm:t>
    </dgm:pt>
    <dgm:pt modelId="{ED257420-ACE5-437F-ACE7-6CF078B8AB5A}">
      <dgm:prSet custT="1"/>
      <dgm:spPr/>
      <dgm:t>
        <a:bodyPr/>
        <a:lstStyle/>
        <a:p>
          <a:pPr rtl="0"/>
          <a:r>
            <a:rPr lang="ro-RO" sz="1800" b="1" dirty="0" smtClean="0">
              <a:solidFill>
                <a:srgbClr val="000099"/>
              </a:solidFill>
              <a:latin typeface="Century Gothic" pitchFamily="34" charset="0"/>
            </a:rPr>
            <a:t>8. </a:t>
          </a:r>
          <a:r>
            <a:rPr lang="ro-RO" sz="1800" b="1" dirty="0" smtClean="0">
              <a:solidFill>
                <a:schemeClr val="tx1"/>
              </a:solidFill>
              <a:latin typeface="Century Gothic" pitchFamily="34" charset="0"/>
            </a:rPr>
            <a:t>Portofolii ale elevilor;</a:t>
          </a:r>
          <a:endParaRPr lang="en-US" sz="1800" b="1" dirty="0">
            <a:solidFill>
              <a:schemeClr val="tx1"/>
            </a:solidFill>
            <a:latin typeface="Century Gothic" pitchFamily="34" charset="0"/>
          </a:endParaRPr>
        </a:p>
      </dgm:t>
    </dgm:pt>
    <dgm:pt modelId="{AD2283B7-34FD-4333-BE50-982CA91E038E}" type="parTrans" cxnId="{3BF0AB36-D55A-448A-9545-FC02FF5BA4ED}">
      <dgm:prSet/>
      <dgm:spPr/>
      <dgm:t>
        <a:bodyPr/>
        <a:lstStyle/>
        <a:p>
          <a:endParaRPr lang="en-US" sz="2000" b="1">
            <a:solidFill>
              <a:srgbClr val="000099"/>
            </a:solidFill>
            <a:latin typeface="Century Gothic" pitchFamily="34" charset="0"/>
          </a:endParaRPr>
        </a:p>
      </dgm:t>
    </dgm:pt>
    <dgm:pt modelId="{9003A6F8-75CD-4A3C-AD0F-C61672ACA62C}" type="sibTrans" cxnId="{3BF0AB36-D55A-448A-9545-FC02FF5BA4ED}">
      <dgm:prSet/>
      <dgm:spPr/>
      <dgm:t>
        <a:bodyPr/>
        <a:lstStyle/>
        <a:p>
          <a:endParaRPr lang="en-US" sz="2000" b="1">
            <a:solidFill>
              <a:srgbClr val="000099"/>
            </a:solidFill>
            <a:latin typeface="Century Gothic" pitchFamily="34" charset="0"/>
          </a:endParaRPr>
        </a:p>
      </dgm:t>
    </dgm:pt>
    <dgm:pt modelId="{A0CCA0A1-7742-4154-808C-D645B6845F4B}">
      <dgm:prSet custT="1"/>
      <dgm:spPr/>
      <dgm:t>
        <a:bodyPr/>
        <a:lstStyle/>
        <a:p>
          <a:pPr rtl="0"/>
          <a:r>
            <a:rPr lang="ro-RO" sz="1800" b="1" dirty="0" smtClean="0">
              <a:solidFill>
                <a:srgbClr val="000099"/>
              </a:solidFill>
              <a:latin typeface="Century Gothic" pitchFamily="34" charset="0"/>
            </a:rPr>
            <a:t>9. Proiecte ale elevilor</a:t>
          </a:r>
          <a:endParaRPr lang="ru-RU" sz="1800" b="1" dirty="0">
            <a:solidFill>
              <a:srgbClr val="000099"/>
            </a:solidFill>
            <a:latin typeface="Century Gothic" pitchFamily="34" charset="0"/>
          </a:endParaRPr>
        </a:p>
      </dgm:t>
    </dgm:pt>
    <dgm:pt modelId="{D4CD24BF-BCFC-43A7-A3ED-F882C50E84F9}" type="parTrans" cxnId="{04B24BF4-25CB-4023-88B8-7B1AE72141AE}">
      <dgm:prSet/>
      <dgm:spPr/>
      <dgm:t>
        <a:bodyPr/>
        <a:lstStyle/>
        <a:p>
          <a:endParaRPr lang="en-US" sz="2000" b="1">
            <a:solidFill>
              <a:srgbClr val="000099"/>
            </a:solidFill>
            <a:latin typeface="Century Gothic" pitchFamily="34" charset="0"/>
          </a:endParaRPr>
        </a:p>
      </dgm:t>
    </dgm:pt>
    <dgm:pt modelId="{82D08E2A-8BC0-4066-B1E4-A56AC351E4CF}" type="sibTrans" cxnId="{04B24BF4-25CB-4023-88B8-7B1AE72141AE}">
      <dgm:prSet/>
      <dgm:spPr/>
      <dgm:t>
        <a:bodyPr/>
        <a:lstStyle/>
        <a:p>
          <a:endParaRPr lang="en-US" sz="2000" b="1">
            <a:solidFill>
              <a:srgbClr val="000099"/>
            </a:solidFill>
            <a:latin typeface="Century Gothic" pitchFamily="34" charset="0"/>
          </a:endParaRPr>
        </a:p>
      </dgm:t>
    </dgm:pt>
    <dgm:pt modelId="{565205EC-E0F0-4DCA-B301-40D89A65F66A}" type="pres">
      <dgm:prSet presAssocID="{4E8B71B1-9056-4ED6-84B1-9A131EB92AB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A55BB5F-B7A1-4EFD-865B-29D6DA7F6C16}" type="pres">
      <dgm:prSet presAssocID="{A10CE880-C98D-4D67-B1D0-C0D1C75B60CA}" presName="parentText" presStyleLbl="node1" presStyleIdx="0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E50CA81-7DD1-4E1A-9395-A226DCCE2C1D}" type="pres">
      <dgm:prSet presAssocID="{1E50201B-A0DD-45C0-BB4A-FD67288125EE}" presName="spacer" presStyleCnt="0"/>
      <dgm:spPr/>
    </dgm:pt>
    <dgm:pt modelId="{B166DF35-D1AC-4F96-B7DC-5115087A43A3}" type="pres">
      <dgm:prSet presAssocID="{594F73B5-5B5A-4DB5-87D8-6DDB5E4328E4}" presName="parentText" presStyleLbl="node1" presStyleIdx="1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E3619C4-01D2-4951-9A7D-B630DDA77725}" type="pres">
      <dgm:prSet presAssocID="{4C028CBB-1A37-4A8D-8177-1A04124AAD1E}" presName="spacer" presStyleCnt="0"/>
      <dgm:spPr/>
    </dgm:pt>
    <dgm:pt modelId="{53F7149F-03DA-4574-A8DC-4A456783D828}" type="pres">
      <dgm:prSet presAssocID="{FE2EDB71-71C9-4038-A10A-94FF6C3DD8B7}" presName="parentText" presStyleLbl="node1" presStyleIdx="2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89980CC-F6C7-45EA-98A0-22D9DF5ED9AF}" type="pres">
      <dgm:prSet presAssocID="{67161587-BD60-4353-BC7C-31E42782C97E}" presName="spacer" presStyleCnt="0"/>
      <dgm:spPr/>
    </dgm:pt>
    <dgm:pt modelId="{288FC30D-A2A0-4CB4-9F0E-C1D71F2691D3}" type="pres">
      <dgm:prSet presAssocID="{B9C853C0-A82B-4037-9414-6D77E88BD15A}" presName="parentText" presStyleLbl="node1" presStyleIdx="3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D29802A-87E6-408F-8B2C-857ACD703EC2}" type="pres">
      <dgm:prSet presAssocID="{F46B86D4-C8E9-4C1C-A1DE-EE1C22D2ABE1}" presName="spacer" presStyleCnt="0"/>
      <dgm:spPr/>
    </dgm:pt>
    <dgm:pt modelId="{3FBCCB4C-849A-4D2B-8423-63128F813F5B}" type="pres">
      <dgm:prSet presAssocID="{6F32ECEB-C19F-4251-B043-0403ACAB5BAC}" presName="parentText" presStyleLbl="node1" presStyleIdx="4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974E49C-0B00-4818-9A85-1DCAE88D03C3}" type="pres">
      <dgm:prSet presAssocID="{379356A0-1D0C-4CB6-9D44-9060E51F4A67}" presName="spacer" presStyleCnt="0"/>
      <dgm:spPr/>
    </dgm:pt>
    <dgm:pt modelId="{696DB988-1BB3-4EB2-A2A3-5FBDED5B593B}" type="pres">
      <dgm:prSet presAssocID="{490549AA-AC8E-4A34-91A3-6B77F5AF7C1B}" presName="parentText" presStyleLbl="node1" presStyleIdx="5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2DF6021-18AA-4975-8452-53BED80AEDE7}" type="pres">
      <dgm:prSet presAssocID="{F70193BB-CC2B-4653-9B3A-FA650938ADB2}" presName="spacer" presStyleCnt="0"/>
      <dgm:spPr/>
    </dgm:pt>
    <dgm:pt modelId="{4001155D-F8F7-467D-A9D5-2D980F50A313}" type="pres">
      <dgm:prSet presAssocID="{A8AD6D23-FA87-40D2-A636-A386C7884CCA}" presName="parentText" presStyleLbl="node1" presStyleIdx="6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21E1289-6087-4667-88C1-A2181BD9D77A}" type="pres">
      <dgm:prSet presAssocID="{37811349-1591-4CB1-8CBC-692CD237305C}" presName="spacer" presStyleCnt="0"/>
      <dgm:spPr/>
    </dgm:pt>
    <dgm:pt modelId="{86417970-32CB-4712-9D33-CFFF4F32B3C3}" type="pres">
      <dgm:prSet presAssocID="{ED257420-ACE5-437F-ACE7-6CF078B8AB5A}" presName="parentText" presStyleLbl="node1" presStyleIdx="7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4D38BA9-85DB-4B38-A265-5BEA4C30C988}" type="pres">
      <dgm:prSet presAssocID="{9003A6F8-75CD-4A3C-AD0F-C61672ACA62C}" presName="spacer" presStyleCnt="0"/>
      <dgm:spPr/>
    </dgm:pt>
    <dgm:pt modelId="{B614C461-8021-40B8-A83B-3569ECEF6FDD}" type="pres">
      <dgm:prSet presAssocID="{A0CCA0A1-7742-4154-808C-D645B6845F4B}" presName="parentText" presStyleLbl="node1" presStyleIdx="8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7A9D258-DAB2-44B0-A832-A70123A0A79A}" type="presOf" srcId="{6F32ECEB-C19F-4251-B043-0403ACAB5BAC}" destId="{3FBCCB4C-849A-4D2B-8423-63128F813F5B}" srcOrd="0" destOrd="0" presId="urn:microsoft.com/office/officeart/2005/8/layout/vList2"/>
    <dgm:cxn modelId="{59C4537C-BACE-43E8-BB40-D41EE7DF6E6C}" srcId="{4E8B71B1-9056-4ED6-84B1-9A131EB92ABF}" destId="{B9C853C0-A82B-4037-9414-6D77E88BD15A}" srcOrd="3" destOrd="0" parTransId="{0B6B07F0-C7DE-4BF2-9768-6C0D43D67FCE}" sibTransId="{F46B86D4-C8E9-4C1C-A1DE-EE1C22D2ABE1}"/>
    <dgm:cxn modelId="{6A9B2B09-08AC-483D-AECA-042A02685850}" srcId="{4E8B71B1-9056-4ED6-84B1-9A131EB92ABF}" destId="{A10CE880-C98D-4D67-B1D0-C0D1C75B60CA}" srcOrd="0" destOrd="0" parTransId="{F10E9EB0-DF15-4807-96DE-9B9C22CFFCDD}" sibTransId="{1E50201B-A0DD-45C0-BB4A-FD67288125EE}"/>
    <dgm:cxn modelId="{D8C25DA3-DF17-4383-B67A-05F18B687A26}" type="presOf" srcId="{ED257420-ACE5-437F-ACE7-6CF078B8AB5A}" destId="{86417970-32CB-4712-9D33-CFFF4F32B3C3}" srcOrd="0" destOrd="0" presId="urn:microsoft.com/office/officeart/2005/8/layout/vList2"/>
    <dgm:cxn modelId="{88B038AB-9F2A-4E82-A760-118354A03DD2}" srcId="{4E8B71B1-9056-4ED6-84B1-9A131EB92ABF}" destId="{490549AA-AC8E-4A34-91A3-6B77F5AF7C1B}" srcOrd="5" destOrd="0" parTransId="{4C8D46C9-600F-465E-A32E-BDF84FDE7FE7}" sibTransId="{F70193BB-CC2B-4653-9B3A-FA650938ADB2}"/>
    <dgm:cxn modelId="{415C8957-3112-4D48-A8B4-D08EB63FE1AF}" type="presOf" srcId="{594F73B5-5B5A-4DB5-87D8-6DDB5E4328E4}" destId="{B166DF35-D1AC-4F96-B7DC-5115087A43A3}" srcOrd="0" destOrd="0" presId="urn:microsoft.com/office/officeart/2005/8/layout/vList2"/>
    <dgm:cxn modelId="{3BD5BADF-3268-4883-A405-2B94AC0BD037}" srcId="{4E8B71B1-9056-4ED6-84B1-9A131EB92ABF}" destId="{6F32ECEB-C19F-4251-B043-0403ACAB5BAC}" srcOrd="4" destOrd="0" parTransId="{74F6D5C7-7537-4E51-90D7-B928CEFE852D}" sibTransId="{379356A0-1D0C-4CB6-9D44-9060E51F4A67}"/>
    <dgm:cxn modelId="{31AEB708-C9E7-400D-B2CF-253BDF992D90}" type="presOf" srcId="{A8AD6D23-FA87-40D2-A636-A386C7884CCA}" destId="{4001155D-F8F7-467D-A9D5-2D980F50A313}" srcOrd="0" destOrd="0" presId="urn:microsoft.com/office/officeart/2005/8/layout/vList2"/>
    <dgm:cxn modelId="{9AD550AE-01A8-4DF5-A9C9-6CA611019253}" srcId="{4E8B71B1-9056-4ED6-84B1-9A131EB92ABF}" destId="{A8AD6D23-FA87-40D2-A636-A386C7884CCA}" srcOrd="6" destOrd="0" parTransId="{F71E9AD1-5FBC-443E-AA14-D565CAD7BD16}" sibTransId="{37811349-1591-4CB1-8CBC-692CD237305C}"/>
    <dgm:cxn modelId="{3BF0AB36-D55A-448A-9545-FC02FF5BA4ED}" srcId="{4E8B71B1-9056-4ED6-84B1-9A131EB92ABF}" destId="{ED257420-ACE5-437F-ACE7-6CF078B8AB5A}" srcOrd="7" destOrd="0" parTransId="{AD2283B7-34FD-4333-BE50-982CA91E038E}" sibTransId="{9003A6F8-75CD-4A3C-AD0F-C61672ACA62C}"/>
    <dgm:cxn modelId="{4B53E6EB-87A7-49C9-87B6-03C719B8E47C}" srcId="{4E8B71B1-9056-4ED6-84B1-9A131EB92ABF}" destId="{FE2EDB71-71C9-4038-A10A-94FF6C3DD8B7}" srcOrd="2" destOrd="0" parTransId="{6DEB4BB7-3BE2-45A4-A059-F04B5C417261}" sibTransId="{67161587-BD60-4353-BC7C-31E42782C97E}"/>
    <dgm:cxn modelId="{07E02378-FB31-4140-B1BE-04009B6C99B9}" type="presOf" srcId="{4E8B71B1-9056-4ED6-84B1-9A131EB92ABF}" destId="{565205EC-E0F0-4DCA-B301-40D89A65F66A}" srcOrd="0" destOrd="0" presId="urn:microsoft.com/office/officeart/2005/8/layout/vList2"/>
    <dgm:cxn modelId="{53FBFE05-F26E-41B7-AE5F-3188694769C8}" srcId="{4E8B71B1-9056-4ED6-84B1-9A131EB92ABF}" destId="{594F73B5-5B5A-4DB5-87D8-6DDB5E4328E4}" srcOrd="1" destOrd="0" parTransId="{D8173F5C-A8B2-4B0E-9811-E4C251155312}" sibTransId="{4C028CBB-1A37-4A8D-8177-1A04124AAD1E}"/>
    <dgm:cxn modelId="{29E1D178-8EEC-42F5-82A5-F83B0A1EFCB8}" type="presOf" srcId="{FE2EDB71-71C9-4038-A10A-94FF6C3DD8B7}" destId="{53F7149F-03DA-4574-A8DC-4A456783D828}" srcOrd="0" destOrd="0" presId="urn:microsoft.com/office/officeart/2005/8/layout/vList2"/>
    <dgm:cxn modelId="{99025442-F8D8-4A74-90BE-234086DB43FD}" type="presOf" srcId="{B9C853C0-A82B-4037-9414-6D77E88BD15A}" destId="{288FC30D-A2A0-4CB4-9F0E-C1D71F2691D3}" srcOrd="0" destOrd="0" presId="urn:microsoft.com/office/officeart/2005/8/layout/vList2"/>
    <dgm:cxn modelId="{4F9C3991-C58D-488D-81D9-719982F5E68E}" type="presOf" srcId="{490549AA-AC8E-4A34-91A3-6B77F5AF7C1B}" destId="{696DB988-1BB3-4EB2-A2A3-5FBDED5B593B}" srcOrd="0" destOrd="0" presId="urn:microsoft.com/office/officeart/2005/8/layout/vList2"/>
    <dgm:cxn modelId="{1CDEC22C-C528-40CD-A279-CD8827368EDA}" type="presOf" srcId="{A10CE880-C98D-4D67-B1D0-C0D1C75B60CA}" destId="{9A55BB5F-B7A1-4EFD-865B-29D6DA7F6C16}" srcOrd="0" destOrd="0" presId="urn:microsoft.com/office/officeart/2005/8/layout/vList2"/>
    <dgm:cxn modelId="{04B24BF4-25CB-4023-88B8-7B1AE72141AE}" srcId="{4E8B71B1-9056-4ED6-84B1-9A131EB92ABF}" destId="{A0CCA0A1-7742-4154-808C-D645B6845F4B}" srcOrd="8" destOrd="0" parTransId="{D4CD24BF-BCFC-43A7-A3ED-F882C50E84F9}" sibTransId="{82D08E2A-8BC0-4066-B1E4-A56AC351E4CF}"/>
    <dgm:cxn modelId="{A95ED8A7-3DAB-44E5-AB84-00AD6DE583D0}" type="presOf" srcId="{A0CCA0A1-7742-4154-808C-D645B6845F4B}" destId="{B614C461-8021-40B8-A83B-3569ECEF6FDD}" srcOrd="0" destOrd="0" presId="urn:microsoft.com/office/officeart/2005/8/layout/vList2"/>
    <dgm:cxn modelId="{38348CCB-433E-498D-9FC7-C84CC30AF4B3}" type="presParOf" srcId="{565205EC-E0F0-4DCA-B301-40D89A65F66A}" destId="{9A55BB5F-B7A1-4EFD-865B-29D6DA7F6C16}" srcOrd="0" destOrd="0" presId="urn:microsoft.com/office/officeart/2005/8/layout/vList2"/>
    <dgm:cxn modelId="{49D33543-3233-4D99-91DF-0AE65ACFD13F}" type="presParOf" srcId="{565205EC-E0F0-4DCA-B301-40D89A65F66A}" destId="{AE50CA81-7DD1-4E1A-9395-A226DCCE2C1D}" srcOrd="1" destOrd="0" presId="urn:microsoft.com/office/officeart/2005/8/layout/vList2"/>
    <dgm:cxn modelId="{4D2D82E1-BFDE-4045-B4B9-8EC6B4642529}" type="presParOf" srcId="{565205EC-E0F0-4DCA-B301-40D89A65F66A}" destId="{B166DF35-D1AC-4F96-B7DC-5115087A43A3}" srcOrd="2" destOrd="0" presId="urn:microsoft.com/office/officeart/2005/8/layout/vList2"/>
    <dgm:cxn modelId="{D4A4F583-373B-400F-8AD3-F31797654D7D}" type="presParOf" srcId="{565205EC-E0F0-4DCA-B301-40D89A65F66A}" destId="{1E3619C4-01D2-4951-9A7D-B630DDA77725}" srcOrd="3" destOrd="0" presId="urn:microsoft.com/office/officeart/2005/8/layout/vList2"/>
    <dgm:cxn modelId="{5C9C8557-28E0-4705-9766-0FEC2675C635}" type="presParOf" srcId="{565205EC-E0F0-4DCA-B301-40D89A65F66A}" destId="{53F7149F-03DA-4574-A8DC-4A456783D828}" srcOrd="4" destOrd="0" presId="urn:microsoft.com/office/officeart/2005/8/layout/vList2"/>
    <dgm:cxn modelId="{10E43146-296C-4F90-99E8-357126BAF5A2}" type="presParOf" srcId="{565205EC-E0F0-4DCA-B301-40D89A65F66A}" destId="{B89980CC-F6C7-45EA-98A0-22D9DF5ED9AF}" srcOrd="5" destOrd="0" presId="urn:microsoft.com/office/officeart/2005/8/layout/vList2"/>
    <dgm:cxn modelId="{696DAED8-B95E-4E0E-9986-C2F10EAF0FF3}" type="presParOf" srcId="{565205EC-E0F0-4DCA-B301-40D89A65F66A}" destId="{288FC30D-A2A0-4CB4-9F0E-C1D71F2691D3}" srcOrd="6" destOrd="0" presId="urn:microsoft.com/office/officeart/2005/8/layout/vList2"/>
    <dgm:cxn modelId="{AB6AD0DA-D8FD-4CAD-93B8-6155EBA2CFF2}" type="presParOf" srcId="{565205EC-E0F0-4DCA-B301-40D89A65F66A}" destId="{5D29802A-87E6-408F-8B2C-857ACD703EC2}" srcOrd="7" destOrd="0" presId="urn:microsoft.com/office/officeart/2005/8/layout/vList2"/>
    <dgm:cxn modelId="{15044C38-E8F0-4714-9782-E92EDBB24A51}" type="presParOf" srcId="{565205EC-E0F0-4DCA-B301-40D89A65F66A}" destId="{3FBCCB4C-849A-4D2B-8423-63128F813F5B}" srcOrd="8" destOrd="0" presId="urn:microsoft.com/office/officeart/2005/8/layout/vList2"/>
    <dgm:cxn modelId="{8377DC47-50CD-47D3-BFEA-2AE053EA5800}" type="presParOf" srcId="{565205EC-E0F0-4DCA-B301-40D89A65F66A}" destId="{C974E49C-0B00-4818-9A85-1DCAE88D03C3}" srcOrd="9" destOrd="0" presId="urn:microsoft.com/office/officeart/2005/8/layout/vList2"/>
    <dgm:cxn modelId="{7D7B76A0-E272-42D3-BC9B-3DAED87AC0FC}" type="presParOf" srcId="{565205EC-E0F0-4DCA-B301-40D89A65F66A}" destId="{696DB988-1BB3-4EB2-A2A3-5FBDED5B593B}" srcOrd="10" destOrd="0" presId="urn:microsoft.com/office/officeart/2005/8/layout/vList2"/>
    <dgm:cxn modelId="{2D4A5DA3-14C6-49D0-B817-E85A771727B0}" type="presParOf" srcId="{565205EC-E0F0-4DCA-B301-40D89A65F66A}" destId="{B2DF6021-18AA-4975-8452-53BED80AEDE7}" srcOrd="11" destOrd="0" presId="urn:microsoft.com/office/officeart/2005/8/layout/vList2"/>
    <dgm:cxn modelId="{94B83952-6FB0-4BD1-8E79-8130B4E3E9DC}" type="presParOf" srcId="{565205EC-E0F0-4DCA-B301-40D89A65F66A}" destId="{4001155D-F8F7-467D-A9D5-2D980F50A313}" srcOrd="12" destOrd="0" presId="urn:microsoft.com/office/officeart/2005/8/layout/vList2"/>
    <dgm:cxn modelId="{EF90ECC1-DB4F-4024-BCB9-4FDA5788C89A}" type="presParOf" srcId="{565205EC-E0F0-4DCA-B301-40D89A65F66A}" destId="{921E1289-6087-4667-88C1-A2181BD9D77A}" srcOrd="13" destOrd="0" presId="urn:microsoft.com/office/officeart/2005/8/layout/vList2"/>
    <dgm:cxn modelId="{7B1DF23B-023F-4EA4-888B-E0A82276C279}" type="presParOf" srcId="{565205EC-E0F0-4DCA-B301-40D89A65F66A}" destId="{86417970-32CB-4712-9D33-CFFF4F32B3C3}" srcOrd="14" destOrd="0" presId="urn:microsoft.com/office/officeart/2005/8/layout/vList2"/>
    <dgm:cxn modelId="{E4BC2F8B-8FDD-4E16-86C8-770E7ED6EFC9}" type="presParOf" srcId="{565205EC-E0F0-4DCA-B301-40D89A65F66A}" destId="{64D38BA9-85DB-4B38-A265-5BEA4C30C988}" srcOrd="15" destOrd="0" presId="urn:microsoft.com/office/officeart/2005/8/layout/vList2"/>
    <dgm:cxn modelId="{7BC19AD5-5D15-43D1-BBA2-5156643BB93B}" type="presParOf" srcId="{565205EC-E0F0-4DCA-B301-40D89A65F66A}" destId="{B614C461-8021-40B8-A83B-3569ECEF6FDD}" srcOrd="1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218570A-4F65-4673-B472-8A320A6296E7}">
      <dsp:nvSpPr>
        <dsp:cNvPr id="0" name=""/>
        <dsp:cNvSpPr/>
      </dsp:nvSpPr>
      <dsp:spPr>
        <a:xfrm>
          <a:off x="0" y="232469"/>
          <a:ext cx="8229600" cy="23751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La stabilirea și aprobarea orarului transportării elevilor din localitățile arondate spre și de la școală obligatoriu se ține cont de orarul lecțiilor, orarul activităților extracurriculare și ale cercurilor </a:t>
          </a:r>
          <a:r>
            <a:rPr lang="ru-RU" sz="29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pe</a:t>
          </a:r>
          <a:r>
            <a:rPr lang="ru-RU" sz="29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9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interese</a:t>
          </a:r>
          <a:r>
            <a:rPr lang="ro-RO" sz="29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a elevilor din clasele primare.</a:t>
          </a:r>
          <a:endParaRPr lang="ru-RU" sz="29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15943" y="348412"/>
        <a:ext cx="7997714" cy="214321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A6C01BB-9FC3-46EA-871F-FA06372DF80D}">
      <dsp:nvSpPr>
        <dsp:cNvPr id="0" name=""/>
        <dsp:cNvSpPr/>
      </dsp:nvSpPr>
      <dsp:spPr>
        <a:xfrm>
          <a:off x="0" y="831964"/>
          <a:ext cx="9001156" cy="339068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MO" sz="3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În </a:t>
          </a:r>
          <a:r>
            <a:rPr lang="ro-MO" sz="32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învățămîntul</a:t>
          </a:r>
          <a:r>
            <a:rPr lang="ro-MO" sz="3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primar pot fi constituite </a:t>
          </a:r>
          <a:r>
            <a:rPr lang="ro-MO" sz="3200" i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grupe /clase cu program prelungit, </a:t>
          </a:r>
          <a:r>
            <a:rPr lang="ro-MO" sz="3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în conformitate cu </a:t>
          </a:r>
          <a:r>
            <a:rPr lang="ro-MO" sz="3600" b="1" i="1" kern="1200" dirty="0" smtClean="0">
              <a:solidFill>
                <a:srgbClr val="003399"/>
              </a:solidFill>
            </a:rPr>
            <a:t>Regulamentul cu privire la funcționarea claselor </a:t>
          </a:r>
          <a:r>
            <a:rPr lang="ro-MO" sz="3600" b="1" kern="1200" dirty="0" smtClean="0">
              <a:solidFill>
                <a:srgbClr val="003399"/>
              </a:solidFill>
            </a:rPr>
            <a:t>ș</a:t>
          </a:r>
          <a:r>
            <a:rPr lang="ro-MO" sz="3600" b="1" i="1" kern="1200" dirty="0" smtClean="0">
              <a:solidFill>
                <a:srgbClr val="003399"/>
              </a:solidFill>
            </a:rPr>
            <a:t>i grupelor cu program prelungit</a:t>
          </a:r>
          <a:r>
            <a:rPr lang="ro-MO" sz="3600" i="1" kern="1200" dirty="0" smtClean="0"/>
            <a:t>; (</a:t>
          </a:r>
          <a:r>
            <a:rPr lang="ro-MO" sz="3200" i="1" kern="1200" dirty="0" smtClean="0"/>
            <a:t>Ordinul Ministrului educației nr.798 din 11 iulie 2014</a:t>
          </a:r>
          <a:r>
            <a:rPr lang="ro-MO" sz="3600" i="1" kern="1200" dirty="0" smtClean="0"/>
            <a:t>)</a:t>
          </a:r>
          <a:endParaRPr lang="ru-RU" sz="3600" kern="1200" dirty="0"/>
        </a:p>
      </dsp:txBody>
      <dsp:txXfrm>
        <a:off x="99310" y="931274"/>
        <a:ext cx="8802536" cy="319206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45F73F2-6CFF-4EBC-8350-BD4731589D21}">
      <dsp:nvSpPr>
        <dsp:cNvPr id="0" name=""/>
        <dsp:cNvSpPr/>
      </dsp:nvSpPr>
      <dsp:spPr>
        <a:xfrm>
          <a:off x="0" y="0"/>
          <a:ext cx="8258204" cy="607223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RO" sz="3200" b="0" kern="1200" dirty="0" smtClean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Protecția vieții și sănătății elevilor</a:t>
          </a:r>
        </a:p>
        <a:p>
          <a:pPr lvl="0" algn="l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o-RO" sz="2800" b="0" kern="1200" dirty="0" smtClean="0">
            <a:solidFill>
              <a:srgbClr val="000099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lvl="0" algn="l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RO" sz="2800" b="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Formarea deprinderilor de comportament responsabil la traficul rutier și în cazul situațiilor excepționale se realizează în baza conținuturilor integrate în cadrul </a:t>
          </a:r>
          <a:r>
            <a:rPr lang="ro-RO" sz="2800" b="0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disciplin</a:t>
          </a:r>
          <a:r>
            <a:rPr lang="en-US" sz="2800" b="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e</a:t>
          </a:r>
          <a:r>
            <a:rPr lang="ro-RO" sz="2800" b="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lor școlare din Planul cadru pentru clasele I-IV.</a:t>
          </a:r>
          <a:endParaRPr lang="ru-RU" sz="2800" b="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258863" y="0"/>
        <a:ext cx="5999340" cy="6072230"/>
      </dsp:txXfrm>
    </dsp:sp>
    <dsp:sp modelId="{4D5079D4-D5CA-4E76-943B-11F2C3A77878}">
      <dsp:nvSpPr>
        <dsp:cNvPr id="0" name=""/>
        <dsp:cNvSpPr/>
      </dsp:nvSpPr>
      <dsp:spPr>
        <a:xfrm>
          <a:off x="370377" y="2063173"/>
          <a:ext cx="1746775" cy="2602363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55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A55BB5F-B7A1-4EFD-865B-29D6DA7F6C16}">
      <dsp:nvSpPr>
        <dsp:cNvPr id="0" name=""/>
        <dsp:cNvSpPr/>
      </dsp:nvSpPr>
      <dsp:spPr>
        <a:xfrm>
          <a:off x="0" y="1006"/>
          <a:ext cx="8229600" cy="58465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RO" sz="1800" b="1" kern="1200" dirty="0" smtClean="0">
              <a:solidFill>
                <a:srgbClr val="000099"/>
              </a:solidFill>
              <a:latin typeface="Century Gothic" pitchFamily="34" charset="0"/>
            </a:rPr>
            <a:t>1.</a:t>
          </a:r>
          <a:r>
            <a:rPr lang="ro-RO" sz="1800" b="1" kern="1200" dirty="0" smtClean="0">
              <a:solidFill>
                <a:schemeClr val="tx1"/>
              </a:solidFill>
              <a:latin typeface="Century Gothic" pitchFamily="34" charset="0"/>
            </a:rPr>
            <a:t> Documente normative (Planul cadru, Curriculum…);</a:t>
          </a:r>
          <a:endParaRPr lang="en-US" sz="1800" b="1" kern="1200" dirty="0">
            <a:solidFill>
              <a:schemeClr val="tx1"/>
            </a:solidFill>
            <a:latin typeface="Century Gothic" pitchFamily="34" charset="0"/>
          </a:endParaRPr>
        </a:p>
      </dsp:txBody>
      <dsp:txXfrm>
        <a:off x="28541" y="29547"/>
        <a:ext cx="8172518" cy="527573"/>
      </dsp:txXfrm>
    </dsp:sp>
    <dsp:sp modelId="{B166DF35-D1AC-4F96-B7DC-5115087A43A3}">
      <dsp:nvSpPr>
        <dsp:cNvPr id="0" name=""/>
        <dsp:cNvSpPr/>
      </dsp:nvSpPr>
      <dsp:spPr>
        <a:xfrm>
          <a:off x="0" y="597404"/>
          <a:ext cx="8229600" cy="58465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RO" sz="1800" b="1" kern="1200" dirty="0" smtClean="0">
              <a:solidFill>
                <a:srgbClr val="000099"/>
              </a:solidFill>
              <a:latin typeface="Century Gothic" pitchFamily="34" charset="0"/>
            </a:rPr>
            <a:t>2. </a:t>
          </a:r>
          <a:r>
            <a:rPr lang="ro-RO" sz="1800" b="1" kern="1200" dirty="0" smtClean="0">
              <a:solidFill>
                <a:schemeClr val="tx1"/>
              </a:solidFill>
              <a:latin typeface="Century Gothic" pitchFamily="34" charset="0"/>
            </a:rPr>
            <a:t>Rezultatele evaluărilor </a:t>
          </a:r>
          <a:r>
            <a:rPr lang="ro-RO" sz="1800" b="1" kern="1200" dirty="0" err="1" smtClean="0">
              <a:solidFill>
                <a:schemeClr val="tx1"/>
              </a:solidFill>
              <a:latin typeface="Century Gothic" pitchFamily="34" charset="0"/>
            </a:rPr>
            <a:t>sumative</a:t>
          </a:r>
          <a:r>
            <a:rPr lang="ro-RO" sz="1800" b="1" kern="1200" dirty="0" smtClean="0">
              <a:solidFill>
                <a:schemeClr val="tx1"/>
              </a:solidFill>
              <a:latin typeface="Century Gothic" pitchFamily="34" charset="0"/>
            </a:rPr>
            <a:t>, </a:t>
          </a:r>
          <a:r>
            <a:rPr lang="ro-RO" sz="1800" b="1" kern="1200" dirty="0" err="1" smtClean="0">
              <a:solidFill>
                <a:schemeClr val="tx1"/>
              </a:solidFill>
              <a:latin typeface="Century Gothic" pitchFamily="34" charset="0"/>
            </a:rPr>
            <a:t>evaluărilor</a:t>
          </a:r>
          <a:r>
            <a:rPr lang="ro-RO" sz="1800" b="1" kern="1200" dirty="0" smtClean="0">
              <a:solidFill>
                <a:schemeClr val="tx1"/>
              </a:solidFill>
              <a:latin typeface="Century Gothic" pitchFamily="34" charset="0"/>
            </a:rPr>
            <a:t> naționale școlare</a:t>
          </a:r>
          <a:r>
            <a:rPr lang="ro-RO" sz="1800" b="1" kern="1200" dirty="0" smtClean="0">
              <a:solidFill>
                <a:srgbClr val="000099"/>
              </a:solidFill>
              <a:latin typeface="Century Gothic" pitchFamily="34" charset="0"/>
            </a:rPr>
            <a:t>;</a:t>
          </a:r>
          <a:endParaRPr lang="en-US" sz="1800" b="1" kern="1200" dirty="0">
            <a:solidFill>
              <a:srgbClr val="000099"/>
            </a:solidFill>
            <a:latin typeface="Century Gothic" pitchFamily="34" charset="0"/>
          </a:endParaRPr>
        </a:p>
      </dsp:txBody>
      <dsp:txXfrm>
        <a:off x="28541" y="625945"/>
        <a:ext cx="8172518" cy="527573"/>
      </dsp:txXfrm>
    </dsp:sp>
    <dsp:sp modelId="{53F7149F-03DA-4574-A8DC-4A456783D828}">
      <dsp:nvSpPr>
        <dsp:cNvPr id="0" name=""/>
        <dsp:cNvSpPr/>
      </dsp:nvSpPr>
      <dsp:spPr>
        <a:xfrm>
          <a:off x="0" y="1193802"/>
          <a:ext cx="8229600" cy="58465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RO" sz="1800" b="1" kern="1200" dirty="0" smtClean="0">
              <a:solidFill>
                <a:srgbClr val="000099"/>
              </a:solidFill>
              <a:latin typeface="Century Gothic" pitchFamily="34" charset="0"/>
            </a:rPr>
            <a:t>3. </a:t>
          </a:r>
          <a:r>
            <a:rPr lang="ro-RO" sz="1800" b="1" kern="1200" dirty="0" smtClean="0">
              <a:solidFill>
                <a:schemeClr val="tx1"/>
              </a:solidFill>
              <a:latin typeface="Century Gothic" pitchFamily="34" charset="0"/>
            </a:rPr>
            <a:t>Schema orară;</a:t>
          </a:r>
          <a:endParaRPr lang="en-US" sz="1800" b="1" kern="1200" dirty="0">
            <a:solidFill>
              <a:schemeClr val="tx1"/>
            </a:solidFill>
            <a:latin typeface="Century Gothic" pitchFamily="34" charset="0"/>
          </a:endParaRPr>
        </a:p>
      </dsp:txBody>
      <dsp:txXfrm>
        <a:off x="28541" y="1222343"/>
        <a:ext cx="8172518" cy="527573"/>
      </dsp:txXfrm>
    </dsp:sp>
    <dsp:sp modelId="{288FC30D-A2A0-4CB4-9F0E-C1D71F2691D3}">
      <dsp:nvSpPr>
        <dsp:cNvPr id="0" name=""/>
        <dsp:cNvSpPr/>
      </dsp:nvSpPr>
      <dsp:spPr>
        <a:xfrm>
          <a:off x="0" y="1790199"/>
          <a:ext cx="8229600" cy="58465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RO" sz="1800" b="1" kern="1200" dirty="0" smtClean="0">
              <a:solidFill>
                <a:schemeClr val="tx1"/>
              </a:solidFill>
              <a:latin typeface="Century Gothic" pitchFamily="34" charset="0"/>
            </a:rPr>
            <a:t>4.Planificarea de lungă durat</a:t>
          </a:r>
          <a:r>
            <a:rPr lang="ro-RO" sz="1800" b="1" kern="1200" dirty="0" smtClean="0">
              <a:solidFill>
                <a:srgbClr val="000099"/>
              </a:solidFill>
              <a:latin typeface="Century Gothic" pitchFamily="34" charset="0"/>
            </a:rPr>
            <a:t>ă; </a:t>
          </a:r>
          <a:endParaRPr lang="en-US" sz="1800" b="1" kern="1200" dirty="0">
            <a:solidFill>
              <a:srgbClr val="000099"/>
            </a:solidFill>
            <a:latin typeface="Century Gothic" pitchFamily="34" charset="0"/>
          </a:endParaRPr>
        </a:p>
      </dsp:txBody>
      <dsp:txXfrm>
        <a:off x="28541" y="1818740"/>
        <a:ext cx="8172518" cy="527573"/>
      </dsp:txXfrm>
    </dsp:sp>
    <dsp:sp modelId="{3FBCCB4C-849A-4D2B-8423-63128F813F5B}">
      <dsp:nvSpPr>
        <dsp:cNvPr id="0" name=""/>
        <dsp:cNvSpPr/>
      </dsp:nvSpPr>
      <dsp:spPr>
        <a:xfrm>
          <a:off x="0" y="2386597"/>
          <a:ext cx="8229600" cy="58465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RO" sz="1800" b="1" kern="1200" dirty="0" smtClean="0">
              <a:solidFill>
                <a:srgbClr val="000099"/>
              </a:solidFill>
              <a:latin typeface="Century Gothic" pitchFamily="34" charset="0"/>
            </a:rPr>
            <a:t>5. </a:t>
          </a:r>
          <a:r>
            <a:rPr lang="ro-RO" sz="1800" b="1" kern="1200" dirty="0" smtClean="0">
              <a:solidFill>
                <a:schemeClr val="tx1"/>
              </a:solidFill>
              <a:latin typeface="Century Gothic" pitchFamily="34" charset="0"/>
            </a:rPr>
            <a:t>Proiecte de lecții, proiecte ale activităţilor </a:t>
          </a:r>
          <a:r>
            <a:rPr lang="ro-RO" sz="1800" b="1" kern="1200" dirty="0" err="1" smtClean="0">
              <a:solidFill>
                <a:schemeClr val="tx1"/>
              </a:solidFill>
              <a:latin typeface="Century Gothic" pitchFamily="34" charset="0"/>
            </a:rPr>
            <a:t>extracurriculare</a:t>
          </a:r>
          <a:r>
            <a:rPr lang="ro-RO" sz="1800" b="1" kern="1200" dirty="0" smtClean="0">
              <a:solidFill>
                <a:schemeClr val="tx1"/>
              </a:solidFill>
              <a:latin typeface="Century Gothic" pitchFamily="34" charset="0"/>
            </a:rPr>
            <a:t>; </a:t>
          </a:r>
          <a:endParaRPr lang="en-US" sz="1800" b="1" kern="1200" dirty="0">
            <a:solidFill>
              <a:schemeClr val="tx1"/>
            </a:solidFill>
            <a:latin typeface="Century Gothic" pitchFamily="34" charset="0"/>
          </a:endParaRPr>
        </a:p>
      </dsp:txBody>
      <dsp:txXfrm>
        <a:off x="28541" y="2415138"/>
        <a:ext cx="8172518" cy="527573"/>
      </dsp:txXfrm>
    </dsp:sp>
    <dsp:sp modelId="{696DB988-1BB3-4EB2-A2A3-5FBDED5B593B}">
      <dsp:nvSpPr>
        <dsp:cNvPr id="0" name=""/>
        <dsp:cNvSpPr/>
      </dsp:nvSpPr>
      <dsp:spPr>
        <a:xfrm>
          <a:off x="0" y="2982994"/>
          <a:ext cx="8229600" cy="58465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RO" sz="1800" b="1" kern="1200" dirty="0" smtClean="0">
              <a:solidFill>
                <a:srgbClr val="000099"/>
              </a:solidFill>
              <a:latin typeface="Century Gothic" pitchFamily="34" charset="0"/>
            </a:rPr>
            <a:t>6. </a:t>
          </a:r>
          <a:r>
            <a:rPr lang="ro-RO" sz="1800" b="1" kern="1200" dirty="0" smtClean="0">
              <a:solidFill>
                <a:schemeClr val="tx1"/>
              </a:solidFill>
              <a:latin typeface="Century Gothic" pitchFamily="34" charset="0"/>
            </a:rPr>
            <a:t>Conținutul testelor de evaluare inițială, evaluări formative, evaluări </a:t>
          </a:r>
          <a:r>
            <a:rPr lang="ro-RO" sz="1800" b="1" kern="1200" dirty="0" err="1" smtClean="0">
              <a:solidFill>
                <a:schemeClr val="tx1"/>
              </a:solidFill>
              <a:latin typeface="Century Gothic" pitchFamily="34" charset="0"/>
            </a:rPr>
            <a:t>sumative</a:t>
          </a:r>
          <a:r>
            <a:rPr lang="ro-RO" sz="1800" b="1" kern="1200" dirty="0" smtClean="0">
              <a:solidFill>
                <a:schemeClr val="tx1"/>
              </a:solidFill>
              <a:latin typeface="Century Gothic" pitchFamily="34" charset="0"/>
            </a:rPr>
            <a:t>;</a:t>
          </a:r>
          <a:endParaRPr lang="en-US" sz="1800" b="1" kern="1200" dirty="0">
            <a:solidFill>
              <a:schemeClr val="tx1"/>
            </a:solidFill>
            <a:latin typeface="Century Gothic" pitchFamily="34" charset="0"/>
          </a:endParaRPr>
        </a:p>
      </dsp:txBody>
      <dsp:txXfrm>
        <a:off x="28541" y="3011535"/>
        <a:ext cx="8172518" cy="527573"/>
      </dsp:txXfrm>
    </dsp:sp>
    <dsp:sp modelId="{4001155D-F8F7-467D-A9D5-2D980F50A313}">
      <dsp:nvSpPr>
        <dsp:cNvPr id="0" name=""/>
        <dsp:cNvSpPr/>
      </dsp:nvSpPr>
      <dsp:spPr>
        <a:xfrm>
          <a:off x="0" y="3579392"/>
          <a:ext cx="8229600" cy="58465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RO" sz="1800" b="1" kern="1200" dirty="0" smtClean="0">
              <a:solidFill>
                <a:srgbClr val="000099"/>
              </a:solidFill>
              <a:latin typeface="Century Gothic" pitchFamily="34" charset="0"/>
            </a:rPr>
            <a:t>7. </a:t>
          </a:r>
          <a:r>
            <a:rPr lang="ro-RO" sz="1800" b="1" kern="1200" dirty="0" smtClean="0">
              <a:solidFill>
                <a:schemeClr val="tx1"/>
              </a:solidFill>
              <a:latin typeface="Century Gothic" pitchFamily="34" charset="0"/>
            </a:rPr>
            <a:t>Fișe de înregistrare a rezultatelor;</a:t>
          </a:r>
          <a:endParaRPr lang="en-US" sz="1800" b="1" kern="1200" dirty="0">
            <a:solidFill>
              <a:schemeClr val="tx1"/>
            </a:solidFill>
            <a:latin typeface="Century Gothic" pitchFamily="34" charset="0"/>
          </a:endParaRPr>
        </a:p>
      </dsp:txBody>
      <dsp:txXfrm>
        <a:off x="28541" y="3607933"/>
        <a:ext cx="8172518" cy="527573"/>
      </dsp:txXfrm>
    </dsp:sp>
    <dsp:sp modelId="{86417970-32CB-4712-9D33-CFFF4F32B3C3}">
      <dsp:nvSpPr>
        <dsp:cNvPr id="0" name=""/>
        <dsp:cNvSpPr/>
      </dsp:nvSpPr>
      <dsp:spPr>
        <a:xfrm>
          <a:off x="0" y="4175790"/>
          <a:ext cx="8229600" cy="58465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RO" sz="1800" b="1" kern="1200" dirty="0" smtClean="0">
              <a:solidFill>
                <a:srgbClr val="000099"/>
              </a:solidFill>
              <a:latin typeface="Century Gothic" pitchFamily="34" charset="0"/>
            </a:rPr>
            <a:t>8. </a:t>
          </a:r>
          <a:r>
            <a:rPr lang="ro-RO" sz="1800" b="1" kern="1200" dirty="0" smtClean="0">
              <a:solidFill>
                <a:schemeClr val="tx1"/>
              </a:solidFill>
              <a:latin typeface="Century Gothic" pitchFamily="34" charset="0"/>
            </a:rPr>
            <a:t>Portofolii ale elevilor;</a:t>
          </a:r>
          <a:endParaRPr lang="en-US" sz="1800" b="1" kern="1200" dirty="0">
            <a:solidFill>
              <a:schemeClr val="tx1"/>
            </a:solidFill>
            <a:latin typeface="Century Gothic" pitchFamily="34" charset="0"/>
          </a:endParaRPr>
        </a:p>
      </dsp:txBody>
      <dsp:txXfrm>
        <a:off x="28541" y="4204331"/>
        <a:ext cx="8172518" cy="527573"/>
      </dsp:txXfrm>
    </dsp:sp>
    <dsp:sp modelId="{B614C461-8021-40B8-A83B-3569ECEF6FDD}">
      <dsp:nvSpPr>
        <dsp:cNvPr id="0" name=""/>
        <dsp:cNvSpPr/>
      </dsp:nvSpPr>
      <dsp:spPr>
        <a:xfrm>
          <a:off x="0" y="4772187"/>
          <a:ext cx="8229600" cy="58465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RO" sz="1800" b="1" kern="1200" dirty="0" smtClean="0">
              <a:solidFill>
                <a:srgbClr val="000099"/>
              </a:solidFill>
              <a:latin typeface="Century Gothic" pitchFamily="34" charset="0"/>
            </a:rPr>
            <a:t>9. Proiecte ale elevilor</a:t>
          </a:r>
          <a:endParaRPr lang="ru-RU" sz="1800" b="1" kern="1200" dirty="0">
            <a:solidFill>
              <a:srgbClr val="000099"/>
            </a:solidFill>
            <a:latin typeface="Century Gothic" pitchFamily="34" charset="0"/>
          </a:endParaRPr>
        </a:p>
      </dsp:txBody>
      <dsp:txXfrm>
        <a:off x="28541" y="4800728"/>
        <a:ext cx="8172518" cy="52757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4#1">
  <dgm:title val=""/>
  <dgm:desc val=""/>
  <dgm:catLst>
    <dgm:cat type="list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711A59-BF71-4CDE-B0DB-61CDA6C6BAD8}" type="datetimeFigureOut">
              <a:rPr lang="ru-RU" smtClean="0"/>
              <a:pPr/>
              <a:t>22.08.2015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C82F54-84AC-4411-A027-0A233A80B5A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298025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zitiv tit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iunghi drept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u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o-RO" smtClean="0"/>
              <a:t>Faceți clic pentru a edita stilul de titlu Coordonator</a:t>
            </a:r>
            <a:endParaRPr kumimoji="0" lang="en-US"/>
          </a:p>
        </p:txBody>
      </p:sp>
      <p:sp>
        <p:nvSpPr>
          <p:cNvPr id="17" name="Subtitlu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o-RO" smtClean="0"/>
              <a:t>Faceți clic pentru editarea stilului de subtitlu al coordonatorului</a:t>
            </a:r>
            <a:endParaRPr kumimoji="0" lang="en-US"/>
          </a:p>
        </p:txBody>
      </p:sp>
      <p:grpSp>
        <p:nvGrpSpPr>
          <p:cNvPr id="2" name="Grupare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ormă liberă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ormă liberă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ormă liberă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Conector drept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Substituent dată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19" name="Substituent subsol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27" name="Substituent număr diapozitiv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C6C775A-47AC-4CB8-9469-204277DA8BAE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  <p:transition>
    <p:pull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ext vertical și tit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o-RO" smtClean="0"/>
              <a:t>Faceți clic pentru a edita stilul de titlu Coordonator</a:t>
            </a:r>
            <a:endParaRPr kumimoji="0" lang="en-US"/>
          </a:p>
        </p:txBody>
      </p:sp>
      <p:sp>
        <p:nvSpPr>
          <p:cNvPr id="3" name="Substituent text vertical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o-RO" smtClean="0"/>
              <a:t>Faceți clic pentru a edita stilurile de text Coordonator</a:t>
            </a:r>
          </a:p>
          <a:p>
            <a:pPr lvl="1" eaLnBrk="1" latinLnBrk="0" hangingPunct="1"/>
            <a:r>
              <a:rPr lang="ro-RO" smtClean="0"/>
              <a:t>Al doilea nivel</a:t>
            </a:r>
          </a:p>
          <a:p>
            <a:pPr lvl="2" eaLnBrk="1" latinLnBrk="0" hangingPunct="1"/>
            <a:r>
              <a:rPr lang="ro-RO" smtClean="0"/>
              <a:t>Al treilea nivel</a:t>
            </a:r>
          </a:p>
          <a:p>
            <a:pPr lvl="3" eaLnBrk="1" latinLnBrk="0" hangingPunct="1"/>
            <a:r>
              <a:rPr lang="ro-RO" smtClean="0"/>
              <a:t>Al patrulea nivel</a:t>
            </a:r>
          </a:p>
          <a:p>
            <a:pPr lvl="4" eaLnBrk="1" latinLnBrk="0" hangingPunct="1"/>
            <a:r>
              <a:rPr lang="ro-RO" smtClean="0"/>
              <a:t>Al cincilea nivel</a:t>
            </a:r>
            <a:endParaRPr kumimoji="0" lang="en-US"/>
          </a:p>
        </p:txBody>
      </p:sp>
      <p:sp>
        <p:nvSpPr>
          <p:cNvPr id="4" name="Substituent dată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5" name="Substituent subsol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Substituent număr diapozitiv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C6C775A-47AC-4CB8-9469-204277DA8BAE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  <p:transition>
    <p:pull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lu vertical și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vertica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o-RO" smtClean="0"/>
              <a:t>Faceți clic pentru a edita stilul de titlu Coordonator</a:t>
            </a:r>
            <a:endParaRPr kumimoji="0" lang="en-US"/>
          </a:p>
        </p:txBody>
      </p:sp>
      <p:sp>
        <p:nvSpPr>
          <p:cNvPr id="3" name="Substituent text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o-RO" smtClean="0"/>
              <a:t>Faceți clic pentru a edita stilurile de text Coordonator</a:t>
            </a:r>
          </a:p>
          <a:p>
            <a:pPr lvl="1" eaLnBrk="1" latinLnBrk="0" hangingPunct="1"/>
            <a:r>
              <a:rPr lang="ro-RO" smtClean="0"/>
              <a:t>Al doilea nivel</a:t>
            </a:r>
          </a:p>
          <a:p>
            <a:pPr lvl="2" eaLnBrk="1" latinLnBrk="0" hangingPunct="1"/>
            <a:r>
              <a:rPr lang="ro-RO" smtClean="0"/>
              <a:t>Al treilea nivel</a:t>
            </a:r>
          </a:p>
          <a:p>
            <a:pPr lvl="3" eaLnBrk="1" latinLnBrk="0" hangingPunct="1"/>
            <a:r>
              <a:rPr lang="ro-RO" smtClean="0"/>
              <a:t>Al patrulea nivel</a:t>
            </a:r>
          </a:p>
          <a:p>
            <a:pPr lvl="4" eaLnBrk="1" latinLnBrk="0" hangingPunct="1"/>
            <a:r>
              <a:rPr lang="ro-RO" smtClean="0"/>
              <a:t>Al cincilea nivel</a:t>
            </a:r>
            <a:endParaRPr kumimoji="0" lang="en-US"/>
          </a:p>
        </p:txBody>
      </p:sp>
      <p:sp>
        <p:nvSpPr>
          <p:cNvPr id="4" name="Substituent dată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5" name="Substituent subsol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Substituent număr diapozitiv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C6C775A-47AC-4CB8-9469-204277DA8BAE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  <p:transition>
    <p:pull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u și conțin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stituent conținut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o-RO" smtClean="0"/>
              <a:t>Faceți clic pentru a edita stilurile de text Coordonator</a:t>
            </a:r>
          </a:p>
          <a:p>
            <a:pPr lvl="1" eaLnBrk="1" latinLnBrk="0" hangingPunct="1"/>
            <a:r>
              <a:rPr lang="ro-RO" smtClean="0"/>
              <a:t>Al doilea nivel</a:t>
            </a:r>
          </a:p>
          <a:p>
            <a:pPr lvl="2" eaLnBrk="1" latinLnBrk="0" hangingPunct="1"/>
            <a:r>
              <a:rPr lang="ro-RO" smtClean="0"/>
              <a:t>Al treilea nivel</a:t>
            </a:r>
          </a:p>
          <a:p>
            <a:pPr lvl="3" eaLnBrk="1" latinLnBrk="0" hangingPunct="1"/>
            <a:r>
              <a:rPr lang="ro-RO" smtClean="0"/>
              <a:t>Al patrulea nivel</a:t>
            </a:r>
          </a:p>
          <a:p>
            <a:pPr lvl="4" eaLnBrk="1" latinLnBrk="0" hangingPunct="1"/>
            <a:r>
              <a:rPr lang="ro-RO" smtClean="0"/>
              <a:t>Al cincilea nivel</a:t>
            </a:r>
            <a:endParaRPr kumimoji="0" lang="en-US"/>
          </a:p>
        </p:txBody>
      </p:sp>
      <p:sp>
        <p:nvSpPr>
          <p:cNvPr id="4" name="Substituent dată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5" name="Substituent subsol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Substituent număr diapozitiv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C6C775A-47AC-4CB8-9469-204277DA8BAE}" type="slidenum">
              <a:rPr lang="es-ES" smtClean="0"/>
              <a:pPr/>
              <a:t>‹#›</a:t>
            </a:fld>
            <a:endParaRPr lang="es-ES"/>
          </a:p>
        </p:txBody>
      </p:sp>
      <p:sp>
        <p:nvSpPr>
          <p:cNvPr id="7" name="Titlu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o-RO" smtClean="0"/>
              <a:t>Faceți clic pentru a edita stilul de titlu Coordonator</a:t>
            </a:r>
            <a:endParaRPr kumimoji="0" lang="en-US"/>
          </a:p>
        </p:txBody>
      </p:sp>
    </p:spTree>
  </p:cSld>
  <p:clrMapOvr>
    <a:masterClrMapping/>
  </p:clrMapOvr>
  <p:transition>
    <p:pull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ntet secțiun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o-RO" smtClean="0"/>
              <a:t>Faceți clic pentru a edita stilul de titlu Coordonator</a:t>
            </a:r>
            <a:endParaRPr kumimoji="0" lang="en-US"/>
          </a:p>
        </p:txBody>
      </p:sp>
      <p:sp>
        <p:nvSpPr>
          <p:cNvPr id="3" name="Substituent tex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o-RO" smtClean="0"/>
              <a:t>Faceți clic pentru a edita stilurile de text Coordonator</a:t>
            </a:r>
          </a:p>
        </p:txBody>
      </p:sp>
      <p:sp>
        <p:nvSpPr>
          <p:cNvPr id="4" name="Substituent dată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5" name="Substituent subsol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Substituent număr diapozitiv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C6C775A-47AC-4CB8-9469-204277DA8BAE}" type="slidenum">
              <a:rPr lang="es-ES" smtClean="0"/>
              <a:pPr/>
              <a:t>‹#›</a:t>
            </a:fld>
            <a:endParaRPr lang="es-ES"/>
          </a:p>
        </p:txBody>
      </p:sp>
      <p:sp>
        <p:nvSpPr>
          <p:cNvPr id="7" name="În zigzag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În zigzag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pull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uă tipuri de conținu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stituent conținut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o-RO" smtClean="0"/>
              <a:t>Faceți clic pentru a edita stilurile de text Coordonator</a:t>
            </a:r>
          </a:p>
          <a:p>
            <a:pPr lvl="1" eaLnBrk="1" latinLnBrk="0" hangingPunct="1"/>
            <a:r>
              <a:rPr lang="ro-RO" smtClean="0"/>
              <a:t>Al doilea nivel</a:t>
            </a:r>
          </a:p>
          <a:p>
            <a:pPr lvl="2" eaLnBrk="1" latinLnBrk="0" hangingPunct="1"/>
            <a:r>
              <a:rPr lang="ro-RO" smtClean="0"/>
              <a:t>Al treilea nivel</a:t>
            </a:r>
          </a:p>
          <a:p>
            <a:pPr lvl="3" eaLnBrk="1" latinLnBrk="0" hangingPunct="1"/>
            <a:r>
              <a:rPr lang="ro-RO" smtClean="0"/>
              <a:t>Al patrulea nivel</a:t>
            </a:r>
          </a:p>
          <a:p>
            <a:pPr lvl="4" eaLnBrk="1" latinLnBrk="0" hangingPunct="1"/>
            <a:r>
              <a:rPr lang="ro-RO" smtClean="0"/>
              <a:t>Al cincilea nivel</a:t>
            </a:r>
            <a:endParaRPr kumimoji="0" lang="en-US"/>
          </a:p>
        </p:txBody>
      </p:sp>
      <p:sp>
        <p:nvSpPr>
          <p:cNvPr id="4" name="Substituent conținut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o-RO" smtClean="0"/>
              <a:t>Faceți clic pentru a edita stilurile de text Coordonator</a:t>
            </a:r>
          </a:p>
          <a:p>
            <a:pPr lvl="1" eaLnBrk="1" latinLnBrk="0" hangingPunct="1"/>
            <a:r>
              <a:rPr lang="ro-RO" smtClean="0"/>
              <a:t>Al doilea nivel</a:t>
            </a:r>
          </a:p>
          <a:p>
            <a:pPr lvl="2" eaLnBrk="1" latinLnBrk="0" hangingPunct="1"/>
            <a:r>
              <a:rPr lang="ro-RO" smtClean="0"/>
              <a:t>Al treilea nivel</a:t>
            </a:r>
          </a:p>
          <a:p>
            <a:pPr lvl="3" eaLnBrk="1" latinLnBrk="0" hangingPunct="1"/>
            <a:r>
              <a:rPr lang="ro-RO" smtClean="0"/>
              <a:t>Al patrulea nivel</a:t>
            </a:r>
          </a:p>
          <a:p>
            <a:pPr lvl="4" eaLnBrk="1" latinLnBrk="0" hangingPunct="1"/>
            <a:r>
              <a:rPr lang="ro-RO" smtClean="0"/>
              <a:t>Al cincilea nivel</a:t>
            </a:r>
            <a:endParaRPr kumimoji="0" lang="en-US"/>
          </a:p>
        </p:txBody>
      </p:sp>
      <p:sp>
        <p:nvSpPr>
          <p:cNvPr id="5" name="Substituent dată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Substituent subsol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Substituent număr diapozitiv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C6C775A-47AC-4CB8-9469-204277DA8BAE}" type="slidenum">
              <a:rPr lang="es-ES" smtClean="0"/>
              <a:pPr/>
              <a:t>‹#›</a:t>
            </a:fld>
            <a:endParaRPr lang="es-ES"/>
          </a:p>
        </p:txBody>
      </p:sp>
      <p:sp>
        <p:nvSpPr>
          <p:cNvPr id="8" name="Titlu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o-RO" smtClean="0"/>
              <a:t>Faceți clic pentru a edita stilul de titlu Coordonator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pull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ți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o-RO" smtClean="0"/>
              <a:t>Faceți clic pentru a edita stilul de titlu Coordonator</a:t>
            </a:r>
            <a:endParaRPr kumimoji="0" lang="en-US"/>
          </a:p>
        </p:txBody>
      </p:sp>
      <p:sp>
        <p:nvSpPr>
          <p:cNvPr id="3" name="Substituent tex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o-RO" smtClean="0"/>
              <a:t>Faceți clic pentru a edita stilurile de text Coordonator</a:t>
            </a:r>
          </a:p>
        </p:txBody>
      </p:sp>
      <p:sp>
        <p:nvSpPr>
          <p:cNvPr id="4" name="Substituent tex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o-RO" smtClean="0"/>
              <a:t>Faceți clic pentru a edita stilurile de text Coordonator</a:t>
            </a:r>
          </a:p>
        </p:txBody>
      </p:sp>
      <p:sp>
        <p:nvSpPr>
          <p:cNvPr id="5" name="Substituent conținut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o-RO" smtClean="0"/>
              <a:t>Faceți clic pentru a edita stilurile de text Coordonator</a:t>
            </a:r>
          </a:p>
          <a:p>
            <a:pPr lvl="1" eaLnBrk="1" latinLnBrk="0" hangingPunct="1"/>
            <a:r>
              <a:rPr lang="ro-RO" smtClean="0"/>
              <a:t>Al doilea nivel</a:t>
            </a:r>
          </a:p>
          <a:p>
            <a:pPr lvl="2" eaLnBrk="1" latinLnBrk="0" hangingPunct="1"/>
            <a:r>
              <a:rPr lang="ro-RO" smtClean="0"/>
              <a:t>Al treilea nivel</a:t>
            </a:r>
          </a:p>
          <a:p>
            <a:pPr lvl="3" eaLnBrk="1" latinLnBrk="0" hangingPunct="1"/>
            <a:r>
              <a:rPr lang="ro-RO" smtClean="0"/>
              <a:t>Al patrulea nivel</a:t>
            </a:r>
          </a:p>
          <a:p>
            <a:pPr lvl="4" eaLnBrk="1" latinLnBrk="0" hangingPunct="1"/>
            <a:r>
              <a:rPr lang="ro-RO" smtClean="0"/>
              <a:t>Al cincilea nivel</a:t>
            </a:r>
            <a:endParaRPr kumimoji="0" lang="en-US"/>
          </a:p>
        </p:txBody>
      </p:sp>
      <p:sp>
        <p:nvSpPr>
          <p:cNvPr id="6" name="Substituent conținut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o-RO" smtClean="0"/>
              <a:t>Faceți clic pentru a edita stilurile de text Coordonator</a:t>
            </a:r>
          </a:p>
          <a:p>
            <a:pPr lvl="1" eaLnBrk="1" latinLnBrk="0" hangingPunct="1"/>
            <a:r>
              <a:rPr lang="ro-RO" smtClean="0"/>
              <a:t>Al doilea nivel</a:t>
            </a:r>
          </a:p>
          <a:p>
            <a:pPr lvl="2" eaLnBrk="1" latinLnBrk="0" hangingPunct="1"/>
            <a:r>
              <a:rPr lang="ro-RO" smtClean="0"/>
              <a:t>Al treilea nivel</a:t>
            </a:r>
          </a:p>
          <a:p>
            <a:pPr lvl="3" eaLnBrk="1" latinLnBrk="0" hangingPunct="1"/>
            <a:r>
              <a:rPr lang="ro-RO" smtClean="0"/>
              <a:t>Al patrulea nivel</a:t>
            </a:r>
          </a:p>
          <a:p>
            <a:pPr lvl="4" eaLnBrk="1" latinLnBrk="0" hangingPunct="1"/>
            <a:r>
              <a:rPr lang="ro-RO" smtClean="0"/>
              <a:t>Al cincilea nivel</a:t>
            </a:r>
            <a:endParaRPr kumimoji="0" lang="en-US"/>
          </a:p>
        </p:txBody>
      </p:sp>
      <p:sp>
        <p:nvSpPr>
          <p:cNvPr id="7" name="Substituent dată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8" name="Substituent subsol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9" name="Substituent număr diapozitiv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C6C775A-47AC-4CB8-9469-204277DA8BAE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pull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Doar titlu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stituent dată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4" name="Substituent subsol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5" name="Substituent număr diapozitiv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C6C775A-47AC-4CB8-9469-204277DA8BAE}" type="slidenum">
              <a:rPr lang="es-ES" smtClean="0"/>
              <a:pPr/>
              <a:t>‹#›</a:t>
            </a:fld>
            <a:endParaRPr lang="es-ES"/>
          </a:p>
        </p:txBody>
      </p:sp>
      <p:sp>
        <p:nvSpPr>
          <p:cNvPr id="6" name="Titlu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o-RO" smtClean="0"/>
              <a:t>Faceți clic pentru a edita stilul de titlu Coordonator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pull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Necomple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dată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3" name="Substituent subsol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4" name="Substituent număr diapozitiv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C6C775A-47AC-4CB8-9469-204277DA8BAE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  <p:transition>
    <p:pull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ținut cu legendă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o-RO" smtClean="0"/>
              <a:t>Faceți clic pentru a edita stilul de titlu Coordonator</a:t>
            </a:r>
            <a:endParaRPr kumimoji="0" lang="en-US"/>
          </a:p>
        </p:txBody>
      </p:sp>
      <p:sp>
        <p:nvSpPr>
          <p:cNvPr id="3" name="Substituent tex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o-RO" smtClean="0"/>
              <a:t>Faceți clic pentru a edita stilurile de text Coordonator</a:t>
            </a:r>
          </a:p>
        </p:txBody>
      </p:sp>
      <p:sp>
        <p:nvSpPr>
          <p:cNvPr id="4" name="Substituent conținut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o-RO" smtClean="0"/>
              <a:t>Faceți clic pentru a edita stilurile de text Coordonator</a:t>
            </a:r>
          </a:p>
          <a:p>
            <a:pPr lvl="1" eaLnBrk="1" latinLnBrk="0" hangingPunct="1"/>
            <a:r>
              <a:rPr lang="ro-RO" smtClean="0"/>
              <a:t>Al doilea nivel</a:t>
            </a:r>
          </a:p>
          <a:p>
            <a:pPr lvl="2" eaLnBrk="1" latinLnBrk="0" hangingPunct="1"/>
            <a:r>
              <a:rPr lang="ro-RO" smtClean="0"/>
              <a:t>Al treilea nivel</a:t>
            </a:r>
          </a:p>
          <a:p>
            <a:pPr lvl="3" eaLnBrk="1" latinLnBrk="0" hangingPunct="1"/>
            <a:r>
              <a:rPr lang="ro-RO" smtClean="0"/>
              <a:t>Al patrulea nivel</a:t>
            </a:r>
          </a:p>
          <a:p>
            <a:pPr lvl="4" eaLnBrk="1" latinLnBrk="0" hangingPunct="1"/>
            <a:r>
              <a:rPr lang="ro-RO" smtClean="0"/>
              <a:t>Al cincilea nivel</a:t>
            </a:r>
            <a:endParaRPr kumimoji="0" lang="en-US"/>
          </a:p>
        </p:txBody>
      </p:sp>
      <p:sp>
        <p:nvSpPr>
          <p:cNvPr id="5" name="Substituent dată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Substituent subsol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Substituent număr diapozitiv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C6C775A-47AC-4CB8-9469-204277DA8BAE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pull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ine cu legendă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stituent tex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o-RO" smtClean="0"/>
              <a:t>Faceți clic pentru a edita stilurile de text Coordonator</a:t>
            </a:r>
          </a:p>
        </p:txBody>
      </p:sp>
      <p:sp>
        <p:nvSpPr>
          <p:cNvPr id="3" name="Substituent imagine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o-RO" smtClean="0"/>
              <a:t>Faceți clic pe pictogramă pentru a adăuga o imagine</a:t>
            </a:r>
            <a:endParaRPr kumimoji="0" lang="en-US" dirty="0"/>
          </a:p>
        </p:txBody>
      </p:sp>
      <p:sp>
        <p:nvSpPr>
          <p:cNvPr id="5" name="Substituent dată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6" name="Substituent subsol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7" name="Substituent număr diapozitiv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C6C775A-47AC-4CB8-9469-204277DA8BAE}" type="slidenum">
              <a:rPr lang="es-ES" smtClean="0"/>
              <a:pPr/>
              <a:t>‹#›</a:t>
            </a:fld>
            <a:endParaRPr lang="es-ES"/>
          </a:p>
        </p:txBody>
      </p:sp>
      <p:sp>
        <p:nvSpPr>
          <p:cNvPr id="2" name="Titlu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o-RO" smtClean="0"/>
              <a:t>Faceți clic pentru a edita stilul de titlu Coordonator</a:t>
            </a:r>
            <a:endParaRPr kumimoji="0" lang="en-US"/>
          </a:p>
        </p:txBody>
      </p:sp>
      <p:sp>
        <p:nvSpPr>
          <p:cNvPr id="8" name="Formă liberă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ormă liberă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riunghi drept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Conector drept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În zigzag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În zigzag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pull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rmă liberă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ormă liberă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riunghi drept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Conector drept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ubstituent titlu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o-RO" smtClean="0"/>
              <a:t>Faceți clic pentru a edita stilul de titlu Coordonator</a:t>
            </a:r>
            <a:endParaRPr kumimoji="0" lang="en-US"/>
          </a:p>
        </p:txBody>
      </p:sp>
      <p:sp>
        <p:nvSpPr>
          <p:cNvPr id="30" name="Substituent text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o-RO" smtClean="0"/>
              <a:t>Faceți clic pentru a edita stilurile de text Coordonator</a:t>
            </a:r>
          </a:p>
          <a:p>
            <a:pPr lvl="1" eaLnBrk="1" latinLnBrk="0" hangingPunct="1"/>
            <a:r>
              <a:rPr kumimoji="0" lang="ro-RO" smtClean="0"/>
              <a:t>Al doilea nivel</a:t>
            </a:r>
          </a:p>
          <a:p>
            <a:pPr lvl="2" eaLnBrk="1" latinLnBrk="0" hangingPunct="1"/>
            <a:r>
              <a:rPr kumimoji="0" lang="ro-RO" smtClean="0"/>
              <a:t>Al treilea nivel</a:t>
            </a:r>
          </a:p>
          <a:p>
            <a:pPr lvl="3" eaLnBrk="1" latinLnBrk="0" hangingPunct="1"/>
            <a:r>
              <a:rPr kumimoji="0" lang="ro-RO" smtClean="0"/>
              <a:t>Al patrulea nivel</a:t>
            </a:r>
          </a:p>
          <a:p>
            <a:pPr lvl="4" eaLnBrk="1" latinLnBrk="0" hangingPunct="1"/>
            <a:r>
              <a:rPr kumimoji="0" lang="ro-RO" smtClean="0"/>
              <a:t>Al cincilea nivel</a:t>
            </a:r>
            <a:endParaRPr kumimoji="0" lang="en-US"/>
          </a:p>
        </p:txBody>
      </p:sp>
      <p:sp>
        <p:nvSpPr>
          <p:cNvPr id="10" name="Substituent dată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22" name="Substituent subsol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18" name="Substituent număr diapozitiv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3C6C775A-47AC-4CB8-9469-204277DA8BAE}" type="slidenum">
              <a:rPr lang="es-ES" smtClean="0"/>
              <a:pPr/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>
    <p:pull dir="u"/>
  </p:transition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microsoft.com/office/2007/relationships/diagramDrawing" Target="../diagrams/drawing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8" name="Rectangle 110"/>
          <p:cNvSpPr>
            <a:spLocks noGrp="1" noChangeArrowheads="1"/>
          </p:cNvSpPr>
          <p:nvPr>
            <p:ph type="ctrTitle"/>
          </p:nvPr>
        </p:nvSpPr>
        <p:spPr>
          <a:xfrm rot="651135">
            <a:off x="3786182" y="1428736"/>
            <a:ext cx="4319588" cy="3714776"/>
          </a:xfrm>
          <a:solidFill>
            <a:schemeClr val="bg1">
              <a:lumMod val="95000"/>
            </a:schemeClr>
          </a:solidFill>
          <a:ln/>
        </p:spPr>
        <p:txBody>
          <a:bodyPr/>
          <a:lstStyle/>
          <a:p>
            <a:pPr algn="l"/>
            <a:r>
              <a:rPr 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s-ES" sz="3200" b="1" dirty="0">
              <a:solidFill>
                <a:schemeClr val="bg1"/>
              </a:solidFill>
            </a:endParaRPr>
          </a:p>
        </p:txBody>
      </p:sp>
      <p:sp>
        <p:nvSpPr>
          <p:cNvPr id="6" name="Dreptunghi 5"/>
          <p:cNvSpPr/>
          <p:nvPr/>
        </p:nvSpPr>
        <p:spPr>
          <a:xfrm>
            <a:off x="785786" y="1500174"/>
            <a:ext cx="7572428" cy="34290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RO" sz="3200" b="1" dirty="0" smtClean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REPERE PRIVIND ORGANIZAREA PROCESULUI ED</a:t>
            </a:r>
            <a:r>
              <a:rPr lang="en-US" sz="3200" b="1" dirty="0" smtClean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U</a:t>
            </a:r>
            <a:r>
              <a:rPr lang="ro-RO" sz="3200" b="1" dirty="0" smtClean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CAȚIONAL ÎN TREAPTA PRIMARĂ</a:t>
            </a:r>
            <a:r>
              <a:rPr lang="en-US" sz="3200" b="1" dirty="0" smtClean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/>
            </a:r>
            <a:br>
              <a:rPr lang="en-US" sz="3200" b="1" dirty="0" smtClean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</a:br>
            <a:r>
              <a:rPr lang="ro-RO" sz="3200" b="1" dirty="0" smtClean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 ÎN ANUL ȘCOLAR 2015-2016</a:t>
            </a:r>
            <a:endParaRPr lang="ro-RO" sz="3200" dirty="0">
              <a:latin typeface="+mj-lt"/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57496"/>
            <a:ext cx="8229600" cy="326866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vi-VN" sz="2800" dirty="0" smtClean="0"/>
              <a:t> </a:t>
            </a:r>
            <a:r>
              <a:rPr lang="ro-RO" sz="2800" dirty="0" smtClean="0"/>
              <a:t> Pentru elevii claselor I-IV se stabilesc următoarele vacanțe:</a:t>
            </a:r>
          </a:p>
          <a:p>
            <a:r>
              <a:rPr lang="ro-RO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ro-RO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acanța de toamnă:     </a:t>
            </a:r>
            <a:r>
              <a:rPr lang="es-AR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o-RO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s-AR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.10.201</a:t>
            </a:r>
            <a:r>
              <a:rPr lang="ro-RO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s-AR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A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s-AR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ro-RO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s-AR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.11.201</a:t>
            </a:r>
            <a:r>
              <a:rPr lang="ro-RO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         </a:t>
            </a:r>
            <a:r>
              <a:rPr lang="es-AR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s-AR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9 </a:t>
            </a:r>
            <a:r>
              <a:rPr lang="es-AR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zile</a:t>
            </a:r>
            <a:r>
              <a:rPr lang="es-AR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vi-VN" sz="2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vi-VN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vacanţa </a:t>
            </a:r>
            <a:r>
              <a:rPr lang="vi-VN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</a:t>
            </a:r>
            <a:r>
              <a:rPr lang="vi-VN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iarnă</a:t>
            </a:r>
            <a:r>
              <a:rPr lang="ro-RO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vi-VN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vi-VN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25.12.201</a:t>
            </a:r>
            <a:r>
              <a:rPr lang="ro-RO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vi-VN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vi-VN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o-RO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vi-VN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.01.201</a:t>
            </a:r>
            <a:r>
              <a:rPr lang="ro-RO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         </a:t>
            </a:r>
            <a:r>
              <a:rPr lang="vi-VN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vi-VN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o-RO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vi-VN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zile) </a:t>
            </a:r>
            <a:endParaRPr lang="ro-RO" sz="24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o-RO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ro-RO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acanța de primăvară:</a:t>
            </a:r>
            <a:r>
              <a:rPr lang="es-AR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o-RO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es-AR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.02.201</a:t>
            </a:r>
            <a:r>
              <a:rPr lang="ro-RO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s-AR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A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s-AR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ro-RO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es-AR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.03.201</a:t>
            </a:r>
            <a:r>
              <a:rPr lang="ro-RO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        </a:t>
            </a:r>
            <a:r>
              <a:rPr lang="es-AR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o-RO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r>
            <a:r>
              <a:rPr lang="es-AR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AR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zile</a:t>
            </a:r>
            <a:r>
              <a:rPr lang="es-AR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endParaRPr lang="vi-VN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s-E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vacanţa</a:t>
            </a:r>
            <a:r>
              <a:rPr lang="es-E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s-E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Paşti</a:t>
            </a:r>
            <a:r>
              <a:rPr lang="es-E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    30</a:t>
            </a:r>
            <a:r>
              <a:rPr lang="es-E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.04.201</a:t>
            </a:r>
            <a:r>
              <a:rPr lang="ro-RO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s-E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o-RO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09.05.</a:t>
            </a:r>
            <a:r>
              <a:rPr lang="es-E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</a:t>
            </a:r>
            <a:r>
              <a:rPr lang="ro-RO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s-E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r>
              <a:rPr lang="es-ES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s-E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 </a:t>
            </a:r>
            <a:r>
              <a:rPr lang="es-E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zile</a:t>
            </a:r>
            <a:r>
              <a:rPr lang="es-E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endParaRPr lang="es-E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s-E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vacanţa</a:t>
            </a:r>
            <a:r>
              <a:rPr lang="es-E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s-E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vară</a:t>
            </a:r>
            <a:r>
              <a:rPr lang="es-E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    28</a:t>
            </a:r>
            <a:r>
              <a:rPr lang="es-E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.05.201</a:t>
            </a:r>
            <a:r>
              <a:rPr lang="ro-RO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s-E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s-E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31.08.201</a:t>
            </a:r>
            <a:r>
              <a:rPr lang="ro-RO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s-E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</a:t>
            </a:r>
            <a:r>
              <a:rPr lang="es-ES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(9</a:t>
            </a:r>
            <a:r>
              <a:rPr lang="ro-RO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s-ES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zile</a:t>
            </a:r>
            <a:r>
              <a:rPr lang="es-E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endParaRPr lang="es-E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329378" cy="2439982"/>
          </a:xfrm>
        </p:spPr>
        <p:txBody>
          <a:bodyPr>
            <a:normAutofit/>
          </a:bodyPr>
          <a:lstStyle/>
          <a:p>
            <a:r>
              <a:rPr lang="vi-VN" sz="32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 parcursul anului școlar toți elevii </a:t>
            </a:r>
            <a:r>
              <a:rPr lang="ro-RO" sz="32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din </a:t>
            </a:r>
            <a:r>
              <a:rPr lang="ro-RO" sz="32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clasele primare vor beneficia de vacanțe</a:t>
            </a:r>
            <a:r>
              <a:rPr lang="ro-RO" sz="3200" b="1" dirty="0">
                <a:solidFill>
                  <a:srgbClr val="000099"/>
                </a:solidFill>
              </a:rPr>
              <a:t>:</a:t>
            </a:r>
          </a:p>
        </p:txBody>
      </p:sp>
      <p:pic>
        <p:nvPicPr>
          <p:cNvPr id="161794" name="Picture 2" descr="http://4.bp.blogspot.com/-HHPRHXfRkp4/T-sO6RqasVI/AAAAAAAACkc/BRvMl82-rKs/s1600/sun.jpg.gif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500826" y="142852"/>
            <a:ext cx="2143140" cy="214314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12353399"/>
      </p:ext>
    </p:extLst>
  </p:cSld>
  <p:clrMapOvr>
    <a:masterClrMapping/>
  </p:clrMapOvr>
  <p:transition>
    <p:pull dir="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286280"/>
          </a:xfrm>
        </p:spPr>
        <p:txBody>
          <a:bodyPr>
            <a:noAutofit/>
          </a:bodyPr>
          <a:lstStyle/>
          <a:p>
            <a:pPr algn="just"/>
            <a:r>
              <a:rPr lang="ro-RO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Orarul lecțiilor </a:t>
            </a:r>
            <a:r>
              <a:rPr lang="ro-RO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și a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ro-RO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activităților extracurriculare va fi aprobat la </a:t>
            </a:r>
            <a:r>
              <a:rPr lang="ro-RO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Consiliul de administrație </a:t>
            </a:r>
            <a:r>
              <a:rPr lang="ro-RO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instituției de </a:t>
            </a:r>
            <a:r>
              <a:rPr lang="ro-RO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învățămînt</a:t>
            </a:r>
            <a:r>
              <a:rPr lang="ro-RO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pînă</a:t>
            </a:r>
            <a:r>
              <a:rPr lang="ro-RO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la 10 septembrie 2015.</a:t>
            </a:r>
          </a:p>
          <a:p>
            <a:pPr algn="just"/>
            <a:r>
              <a:rPr lang="ro-RO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 elaborarea schemei orare a lecțiilor, în cazul incluziunii parțiale și ocazio­nale a copiilor cu cerințe educative speciale, </a:t>
            </a:r>
            <a:r>
              <a:rPr lang="ro-RO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sînt</a:t>
            </a:r>
            <a:r>
              <a:rPr lang="ro-RO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prevăzute spații adecvate în ra­port cu disciplina de studiu și cu specificul cerințelor pentru fiecare elev (</a:t>
            </a:r>
            <a:r>
              <a:rPr lang="ro-RO" sz="28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Centre de resurse </a:t>
            </a:r>
            <a:r>
              <a:rPr lang="ro-RO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amenajate ori alte spații adaptate</a:t>
            </a:r>
            <a:r>
              <a:rPr lang="ro-RO" sz="2800" dirty="0" smtClean="0"/>
              <a:t>).</a:t>
            </a:r>
            <a:endParaRPr lang="ru-RU" sz="2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o-RO" sz="48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ORARUL</a:t>
            </a:r>
            <a:endParaRPr lang="ru-RU" sz="4800" dirty="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82928451"/>
      </p:ext>
    </p:extLst>
  </p:cSld>
  <p:clrMapOvr>
    <a:masterClrMapping/>
  </p:clrMapOvr>
  <p:transition>
    <p:pull dir="u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196752"/>
            <a:ext cx="8229600" cy="3768733"/>
          </a:xfrm>
        </p:spPr>
        <p:txBody>
          <a:bodyPr>
            <a:normAutofit/>
          </a:bodyPr>
          <a:lstStyle/>
          <a:p>
            <a:r>
              <a:rPr lang="ro-RO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Durata lecției </a:t>
            </a:r>
            <a:r>
              <a:rPr lang="ro-RO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în clasa I în semestrul </a:t>
            </a:r>
            <a:r>
              <a:rPr lang="ro-RO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întîi</a:t>
            </a:r>
            <a:r>
              <a:rPr lang="ro-RO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o-RO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în luna septembrie</a:t>
            </a:r>
            <a:r>
              <a:rPr lang="ro-RO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constituie </a:t>
            </a:r>
            <a:r>
              <a:rPr lang="ro-RO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35 minute</a:t>
            </a:r>
            <a:r>
              <a:rPr lang="ro-RO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în clasa I în </a:t>
            </a:r>
            <a:r>
              <a:rPr lang="ro-RO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semestrul </a:t>
            </a:r>
            <a:r>
              <a:rPr lang="ro-RO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II și în clasele </a:t>
            </a:r>
            <a:r>
              <a:rPr lang="ro-RO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II-IV </a:t>
            </a:r>
            <a:r>
              <a:rPr lang="ro-RO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este de 45 de minute</a:t>
            </a:r>
            <a:r>
              <a:rPr lang="ro-RO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o-RO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AR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Durata</a:t>
            </a:r>
            <a:r>
              <a:rPr lang="es-A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AR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recreaţiilor</a:t>
            </a:r>
            <a:r>
              <a:rPr lang="es-A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A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constituie</a:t>
            </a:r>
            <a:r>
              <a:rPr lang="es-A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A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10-</a:t>
            </a:r>
            <a:r>
              <a:rPr lang="ro-RO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15</a:t>
            </a:r>
            <a:r>
              <a:rPr lang="es-A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A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minute </a:t>
            </a:r>
            <a:r>
              <a:rPr lang="es-A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după</a:t>
            </a:r>
            <a:r>
              <a:rPr lang="es-A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A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fiecare</a:t>
            </a:r>
            <a:r>
              <a:rPr lang="es-A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A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lecţie</a:t>
            </a:r>
            <a:r>
              <a:rPr lang="es-A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s-A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După</a:t>
            </a:r>
            <a:r>
              <a:rPr lang="es-A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A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lecția</a:t>
            </a:r>
            <a:r>
              <a:rPr lang="es-A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II-a </a:t>
            </a:r>
            <a:r>
              <a:rPr lang="es-A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s-A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III-a se </a:t>
            </a:r>
            <a:r>
              <a:rPr lang="es-A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programează</a:t>
            </a:r>
            <a:r>
              <a:rPr lang="es-A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 </a:t>
            </a:r>
            <a:r>
              <a:rPr lang="es-A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pauză</a:t>
            </a:r>
            <a:r>
              <a:rPr lang="es-A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mare de 15-20 de minute. </a:t>
            </a:r>
            <a:endParaRPr lang="ro-RO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Orarul</a:t>
            </a:r>
            <a:r>
              <a:rPr lang="ru-RU" sz="2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sunetelor</a:t>
            </a:r>
            <a:r>
              <a:rPr lang="ru-RU" sz="2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este</a:t>
            </a:r>
            <a:r>
              <a:rPr lang="ru-RU" sz="2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discutat</a:t>
            </a:r>
            <a:r>
              <a:rPr lang="ru-RU" sz="2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ru-RU" sz="2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aprobat</a:t>
            </a:r>
            <a:r>
              <a:rPr lang="ru-RU" sz="2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</a:t>
            </a:r>
            <a:r>
              <a:rPr lang="ru-RU" sz="2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Consiliul</a:t>
            </a:r>
            <a:r>
              <a:rPr lang="ro-RO" sz="2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 administrație p</a:t>
            </a:r>
            <a:r>
              <a:rPr lang="ro-RO" sz="2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î</a:t>
            </a:r>
            <a:r>
              <a:rPr lang="vi-VN" sz="2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 la </a:t>
            </a:r>
            <a:r>
              <a:rPr lang="vi-VN" sz="24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01.09.</a:t>
            </a:r>
            <a:r>
              <a:rPr lang="ro-RO" sz="24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  <a:r>
              <a:rPr lang="vi-VN" sz="24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o-RO" sz="24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</a:t>
            </a:r>
            <a:r>
              <a:rPr lang="vi-VN" sz="24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400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o-RO" sz="2400" dirty="0"/>
          </a:p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13200448"/>
      </p:ext>
    </p:extLst>
  </p:cSld>
  <p:clrMapOvr>
    <a:masterClrMapping/>
  </p:clrMapOvr>
  <p:transition>
    <p:pull dir="u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Substituent conținut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957827406"/>
              </p:ext>
            </p:extLst>
          </p:nvPr>
        </p:nvGraphicFramePr>
        <p:xfrm>
          <a:off x="457200" y="3286124"/>
          <a:ext cx="8229600" cy="28400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57698" name="Picture 2" descr="http://www.timpul.md/uploads/modules/news/2012/01/30935/658x0_autobuze-pentru-scoli-din-moldova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143108" y="121137"/>
            <a:ext cx="5572164" cy="287923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xmlns="" val="3417643376"/>
      </p:ext>
    </p:extLst>
  </p:cSld>
  <p:clrMapOvr>
    <a:masterClrMapping/>
  </p:clrMapOvr>
  <p:transition>
    <p:pull dir="u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768865"/>
          </a:xfrm>
        </p:spPr>
        <p:txBody>
          <a:bodyPr>
            <a:normAutofit/>
          </a:bodyPr>
          <a:lstStyle/>
          <a:p>
            <a:pPr algn="just"/>
            <a:r>
              <a:rPr lang="vi-V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Volumul zilnic al temelor pentru acasă </a:t>
            </a:r>
            <a:r>
              <a:rPr lang="vi-V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este dozat </a:t>
            </a:r>
            <a:r>
              <a:rPr lang="ro-RO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î</a:t>
            </a:r>
            <a:r>
              <a:rPr lang="vi-V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 conformitate cu </a:t>
            </a:r>
            <a:r>
              <a:rPr lang="vi-VN" sz="2400" i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Regulamentul-tip al instituției de </a:t>
            </a:r>
            <a:r>
              <a:rPr lang="ro-RO" sz="2400" i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î</a:t>
            </a:r>
            <a:r>
              <a:rPr lang="vi-VN" sz="2400" i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nvățăm</a:t>
            </a:r>
            <a:r>
              <a:rPr lang="ro-RO" sz="2400" i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î</a:t>
            </a:r>
            <a:r>
              <a:rPr lang="vi-VN" sz="2400" i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nt secundar general, ordinul ME nr.547 din 13 august 2007 </a:t>
            </a:r>
            <a:r>
              <a:rPr lang="vi-V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cu modificările ulterioare, astfel durata pregătirii temelor nu va depăşi numărul de ore recomandat: </a:t>
            </a:r>
            <a:endParaRPr lang="ro-RO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vi-V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pentru clasa I – </a:t>
            </a:r>
            <a:r>
              <a:rPr lang="ro-RO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nu mai mult de </a:t>
            </a:r>
            <a:r>
              <a:rPr lang="vi-V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oră</a:t>
            </a:r>
            <a:r>
              <a:rPr lang="ro-RO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vi-V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o-RO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vi-V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pentru clasa II-a </a:t>
            </a:r>
            <a:r>
              <a:rPr lang="ro-RO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-III</a:t>
            </a:r>
            <a:r>
              <a:rPr lang="vi-V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1,5 ore</a:t>
            </a:r>
            <a:r>
              <a:rPr lang="ro-RO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vi-V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pentru clasele IV – 2 ore</a:t>
            </a:r>
            <a:r>
              <a:rPr lang="ro-RO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>
              <a:buNone/>
            </a:pPr>
            <a:r>
              <a:rPr lang="vi-V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Administrația instituției de </a:t>
            </a:r>
            <a:r>
              <a:rPr lang="ro-RO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î</a:t>
            </a:r>
            <a:r>
              <a:rPr lang="vi-V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nvățăm</a:t>
            </a:r>
            <a:r>
              <a:rPr lang="ro-RO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î</a:t>
            </a:r>
            <a:r>
              <a:rPr lang="vi-V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nt va monitoriza respectarea normelor stabilite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 smtClean="0">
                <a:solidFill>
                  <a:srgbClr val="000099"/>
                </a:solidFill>
              </a:rPr>
              <a:t>Temele pentru acasă</a:t>
            </a:r>
            <a:endParaRPr lang="ru-RU" dirty="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18310404"/>
      </p:ext>
    </p:extLst>
  </p:cSld>
  <p:clrMapOvr>
    <a:masterClrMapping/>
  </p:clrMapOvr>
  <p:transition>
    <p:pull dir="u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o-R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Planul cadru oferă fiecărui elev posibilitatea de a opta pentru diferite discipline opționale. Domeniile prioritare includ:</a:t>
            </a:r>
          </a:p>
          <a:p>
            <a:r>
              <a:rPr lang="ro-R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Civismul</a:t>
            </a:r>
          </a:p>
          <a:p>
            <a:r>
              <a:rPr lang="ro-R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Educația pentru sănătate și viață de calitate</a:t>
            </a:r>
          </a:p>
          <a:p>
            <a:r>
              <a:rPr lang="ro-RO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Antreprenoriatul</a:t>
            </a:r>
            <a:r>
              <a:rPr lang="ro-R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creativitatea și novația</a:t>
            </a:r>
          </a:p>
          <a:p>
            <a:r>
              <a:rPr lang="ro-R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Educația pentru dezvoltarea durabilă</a:t>
            </a:r>
          </a:p>
          <a:p>
            <a:r>
              <a:rPr lang="ro-R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Educația interculturală</a:t>
            </a:r>
          </a:p>
          <a:p>
            <a:pPr marL="0" indent="0">
              <a:buNone/>
            </a:pPr>
            <a:r>
              <a:rPr lang="ro-R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Lista orelor opționale aprobate la Consiliul Național pentru Curriculum este plasată pe situl ME (</a:t>
            </a:r>
            <a:r>
              <a:rPr lang="ro-RO" sz="19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Acte normative și de Dispoziție …Acte normative… Curriculum modernizat 2010</a:t>
            </a:r>
            <a:r>
              <a:rPr lang="ro-R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 Orele opționale </a:t>
            </a:r>
            <a:r>
              <a:rPr lang="ro-RO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nu pot fi utilizate pentru extindere la disciplinele obligatorii.</a:t>
            </a:r>
          </a:p>
          <a:p>
            <a:pPr marL="0" indent="0">
              <a:buNone/>
            </a:pPr>
            <a:r>
              <a:rPr lang="ro-RO" sz="2800" b="1" dirty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Opționalele </a:t>
            </a:r>
            <a:r>
              <a:rPr lang="ro-RO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nu se evaluează </a:t>
            </a:r>
            <a:r>
              <a:rPr lang="ro-RO" sz="2800" b="1" dirty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prin note. În catalog se înregistrează doar absențele elevilor.  </a:t>
            </a:r>
            <a:endParaRPr lang="ru-RU" sz="2800" b="1" dirty="0">
              <a:solidFill>
                <a:srgbClr val="0033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 smtClean="0">
                <a:solidFill>
                  <a:srgbClr val="0070C0"/>
                </a:solidFill>
              </a:rPr>
              <a:t>Disciplinele opționale</a:t>
            </a:r>
            <a:endParaRPr lang="ru-RU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25673838"/>
      </p:ext>
    </p:extLst>
  </p:cSld>
  <p:clrMapOvr>
    <a:masterClrMapping/>
  </p:clrMapOvr>
  <p:transition>
    <p:pull dir="u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ubstituent conținut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913895902"/>
              </p:ext>
            </p:extLst>
          </p:nvPr>
        </p:nvGraphicFramePr>
        <p:xfrm>
          <a:off x="0" y="1071546"/>
          <a:ext cx="9001156" cy="505461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ro-MO" sz="44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Grupe /clase cu program prelungit</a:t>
            </a:r>
            <a:endParaRPr lang="en-US" dirty="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5651858"/>
      </p:ext>
    </p:extLst>
  </p:cSld>
  <p:clrMapOvr>
    <a:masterClrMapping/>
  </p:clrMapOvr>
  <p:transition>
    <p:pull dir="u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o-MO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Clasele pot fi divizate în două grupe, dacă în clasă </a:t>
            </a:r>
            <a:r>
              <a:rPr lang="ro-MO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sînt</a:t>
            </a:r>
            <a:r>
              <a:rPr lang="ro-MO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25 şi mai mulţi elevi, la următoarele </a:t>
            </a:r>
            <a:r>
              <a:rPr lang="ro-MO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discipline din </a:t>
            </a:r>
            <a:r>
              <a:rPr lang="ro-MO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învățămîntul</a:t>
            </a:r>
            <a:r>
              <a:rPr lang="ro-MO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primar: 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ro-MO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MO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limba română</a:t>
            </a:r>
            <a:r>
              <a:rPr lang="ro-MO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în instituțiile cu instruire în limba rusă, ucraineană, bulgară, găgăuză; 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limba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străină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36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o-RO" dirty="0" smtClean="0"/>
              <a:t>Clase și grupe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323518777"/>
      </p:ext>
    </p:extLst>
  </p:cSld>
  <p:clrMapOvr>
    <a:masterClrMapping/>
  </p:clrMapOvr>
  <p:transition>
    <p:pull dir="u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o-R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Clasele cu profil pot fi deschise </a:t>
            </a:r>
            <a:r>
              <a:rPr lang="ro-RO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numai în cazul în care </a:t>
            </a:r>
            <a:r>
              <a:rPr lang="ro-RO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sînt</a:t>
            </a:r>
            <a:r>
              <a:rPr lang="ro-RO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întrunite următoarele condiții:</a:t>
            </a:r>
          </a:p>
          <a:p>
            <a:r>
              <a:rPr lang="ro-RO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Sînt</a:t>
            </a:r>
            <a:r>
              <a:rPr lang="ro-R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identificate surse financiare suficiente;</a:t>
            </a:r>
          </a:p>
          <a:p>
            <a:r>
              <a:rPr lang="ro-R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Instituția dispune de cadre didactice calificate în domeniul profilului selectat;</a:t>
            </a:r>
          </a:p>
          <a:p>
            <a:r>
              <a:rPr 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ro-R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xistă suport curricular;</a:t>
            </a:r>
          </a:p>
          <a:p>
            <a:r>
              <a:rPr lang="ro-R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Există bază materială care permite organizarea eficientă a procesului educațional;</a:t>
            </a:r>
          </a:p>
          <a:p>
            <a:r>
              <a:rPr lang="ro-RO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Există avizul pozitiv al OLSDÎ și a Ministerului Educației</a:t>
            </a:r>
            <a:r>
              <a:rPr lang="ro-R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o-RO" dirty="0" smtClean="0">
                <a:solidFill>
                  <a:srgbClr val="000099"/>
                </a:solidFill>
              </a:rPr>
              <a:t>Clase cu profil</a:t>
            </a:r>
            <a:endParaRPr lang="ru-RU" dirty="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27845254"/>
      </p:ext>
    </p:extLst>
  </p:cSld>
  <p:clrMapOvr>
    <a:masterClrMapping/>
  </p:clrMapOvr>
  <p:transition>
    <p:pull dir="u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71744"/>
            <a:ext cx="8229600" cy="3554419"/>
          </a:xfrm>
        </p:spPr>
        <p:txBody>
          <a:bodyPr>
            <a:normAutofit/>
          </a:bodyPr>
          <a:lstStyle/>
          <a:p>
            <a:pPr lvl="1" algn="ctr"/>
            <a:r>
              <a:rPr lang="ro-MO" sz="40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Activități extrașcolare</a:t>
            </a:r>
          </a:p>
          <a:p>
            <a:pPr lvl="1"/>
            <a:endParaRPr lang="ro-MO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ro-M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În scopul organizării activităţilor </a:t>
            </a:r>
            <a:r>
              <a:rPr lang="ro-MO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extracurriculare</a:t>
            </a:r>
            <a:r>
              <a:rPr lang="ro-M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(cor, cerc de dans, orchestre, artă decorativă aplicată, design, ikebana, artizanat, pictură, grafică, activități de cer­cetare la disciplinele de studii etc.), se prevăd </a:t>
            </a:r>
            <a:r>
              <a:rPr lang="ro-MO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cîte</a:t>
            </a:r>
            <a:r>
              <a:rPr lang="ro-MO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8 ore </a:t>
            </a:r>
            <a:r>
              <a:rPr lang="ro-MO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săptămînal</a:t>
            </a:r>
            <a:r>
              <a:rPr lang="ro-MO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pentru fiecare complet de clase I-IX.</a:t>
            </a:r>
          </a:p>
          <a:p>
            <a:pPr lvl="1"/>
            <a:endParaRPr lang="ro-MO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54626" name="Picture 2" descr="http://gpp3slatina.files.wordpress.com/2010/12/cropped-header_kindergarten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-1" y="0"/>
            <a:ext cx="9156939" cy="192880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955031879"/>
      </p:ext>
    </p:extLst>
  </p:cSld>
  <p:clrMapOvr>
    <a:masterClrMapping/>
  </p:clrMapOvr>
  <p:transition>
    <p:pull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conținut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ctr"/>
            <a:r>
              <a:rPr lang="ro-RO" sz="3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Nu contează </a:t>
            </a:r>
            <a:r>
              <a:rPr lang="ro-RO" sz="36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cît</a:t>
            </a:r>
            <a:r>
              <a:rPr lang="ro-RO" sz="3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 mult cunoşti, munceşti, căci niciodată nu va fi destul de bine. Este timp pentru perfecţiune. </a:t>
            </a:r>
          </a:p>
          <a:p>
            <a:pPr marL="109728" indent="0" algn="ctr">
              <a:buNone/>
            </a:pPr>
            <a:r>
              <a:rPr lang="ro-RO" sz="3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(E. Murphy)</a:t>
            </a:r>
          </a:p>
          <a:p>
            <a:pPr algn="ctr">
              <a:buNone/>
            </a:pPr>
            <a:endParaRPr lang="en-US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>
              <a:buNone/>
            </a:pPr>
            <a:endParaRPr lang="en-US" sz="3600" dirty="0"/>
          </a:p>
        </p:txBody>
      </p:sp>
    </p:spTree>
  </p:cSld>
  <p:clrMapOvr>
    <a:masterClrMapping/>
  </p:clrMapOvr>
  <p:transition>
    <p:pull dir="u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ubstituent conținut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343094231"/>
              </p:ext>
            </p:extLst>
          </p:nvPr>
        </p:nvGraphicFramePr>
        <p:xfrm>
          <a:off x="457200" y="285728"/>
          <a:ext cx="8258204" cy="60722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1474973916"/>
      </p:ext>
    </p:extLst>
  </p:cSld>
  <p:clrMapOvr>
    <a:masterClrMapping/>
  </p:clrMapOvr>
  <p:transition>
    <p:pull dir="u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983179"/>
          </a:xfrm>
        </p:spPr>
        <p:txBody>
          <a:bodyPr>
            <a:noAutofit/>
          </a:bodyPr>
          <a:lstStyle/>
          <a:p>
            <a:pPr lvl="0"/>
            <a:r>
              <a:rPr lang="ro-RO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în fiecare sală de clasă </a:t>
            </a:r>
            <a:r>
              <a:rPr lang="ro-RO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 recomandă să </a:t>
            </a:r>
            <a:r>
              <a:rPr lang="ro-RO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fie amenajate </a:t>
            </a:r>
            <a:r>
              <a:rPr lang="ro-RO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panouri pentru </a:t>
            </a:r>
            <a:r>
              <a:rPr lang="ro-RO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afișaj </a:t>
            </a:r>
            <a:r>
              <a:rPr lang="ro-RO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pentru expunerea </a:t>
            </a:r>
            <a:r>
              <a:rPr lang="ro-RO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unor informații, foto, produse referitoare la activitățile și evenimentele din școală-clasă;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o-RO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amenajarea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/-</a:t>
            </a:r>
            <a:r>
              <a:rPr lang="ro-RO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reamenajarea minibibliotecilor</a:t>
            </a:r>
            <a:r>
              <a:rPr lang="ro-RO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panoul cititorului</a:t>
            </a:r>
            <a:r>
              <a:rPr lang="ro-RO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colțul </a:t>
            </a:r>
            <a:r>
              <a:rPr lang="ro-RO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dedicat </a:t>
            </a:r>
            <a:r>
              <a:rPr lang="ro-RO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matematicii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o-RO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ş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tiin</a:t>
            </a:r>
            <a:r>
              <a:rPr lang="ro-RO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ţe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lor</a:t>
            </a:r>
            <a:r>
              <a:rPr lang="ro-RO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o-RO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elaborarea Regulamentului clasei și afișarea acestuia în sala de </a:t>
            </a:r>
            <a:r>
              <a:rPr lang="ro-RO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clasă (</a:t>
            </a:r>
            <a:r>
              <a:rPr lang="ro-RO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nu este obligatoriu</a:t>
            </a:r>
            <a:r>
              <a:rPr lang="ro-RO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); 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o-RO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regulile vor fi stabilite pe </a:t>
            </a:r>
            <a:r>
              <a:rPr lang="ro-RO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rînd</a:t>
            </a:r>
            <a:r>
              <a:rPr lang="ro-RO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o-RO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</a:t>
            </a:r>
            <a:r>
              <a:rPr lang="ro-RO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parcursul anului, atunci </a:t>
            </a:r>
            <a:r>
              <a:rPr lang="ro-RO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cînd</a:t>
            </a:r>
            <a:r>
              <a:rPr lang="ro-RO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situațiile create în viața clasei impun anumite nevoi.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o-RO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SPAȚIUL ȘCOLAR</a:t>
            </a:r>
            <a:r>
              <a:rPr lang="ru-RU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62771602"/>
      </p:ext>
    </p:extLst>
  </p:cSld>
  <p:clrMapOvr>
    <a:masterClrMapping/>
  </p:clrMapOvr>
  <p:transition>
    <p:pull dir="u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ubstituent conținut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193253722"/>
              </p:ext>
            </p:extLst>
          </p:nvPr>
        </p:nvGraphicFramePr>
        <p:xfrm>
          <a:off x="457200" y="1214422"/>
          <a:ext cx="8229600" cy="53578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o-RO" sz="3600" dirty="0" smtClean="0">
                <a:solidFill>
                  <a:srgbClr val="000099"/>
                </a:solidFill>
              </a:rPr>
              <a:t>PORTOFOLIUL ÎNVĂȚĂTORULUI</a:t>
            </a:r>
            <a:endParaRPr lang="ru-RU" sz="3600" dirty="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10187912"/>
      </p:ext>
    </p:extLst>
  </p:cSld>
  <p:clrMapOvr>
    <a:masterClrMapping/>
  </p:clrMapOvr>
  <p:transition>
    <p:pull dir="u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4488"/>
            <a:ext cx="8229600" cy="4411675"/>
          </a:xfrm>
        </p:spPr>
        <p:txBody>
          <a:bodyPr>
            <a:normAutofit/>
          </a:bodyPr>
          <a:lstStyle/>
          <a:p>
            <a:r>
              <a:rPr lang="ro-RO" sz="2800" b="1" dirty="0" smtClean="0">
                <a:cs typeface="Times New Roman" panose="02020603050405020304" pitchFamily="18" charset="0"/>
              </a:rPr>
              <a:t>10. Instrumente specifice pentru monitorizarea progresului individual al elevilor clasei.</a:t>
            </a:r>
          </a:p>
          <a:p>
            <a:r>
              <a:rPr lang="ro-RO" sz="2800" b="1" dirty="0" smtClean="0">
                <a:cs typeface="Times New Roman" panose="02020603050405020304" pitchFamily="18" charset="0"/>
              </a:rPr>
              <a:t>11. Dosarul parteneriatelor cu părinții:</a:t>
            </a:r>
          </a:p>
          <a:p>
            <a:r>
              <a:rPr lang="ro-RO" sz="2800" b="1" dirty="0" smtClean="0">
                <a:cs typeface="Times New Roman" panose="02020603050405020304" pitchFamily="18" charset="0"/>
              </a:rPr>
              <a:t>Componența comitetului părintesc;</a:t>
            </a:r>
          </a:p>
          <a:p>
            <a:r>
              <a:rPr lang="ro-RO" sz="2800" b="1" dirty="0" smtClean="0">
                <a:cs typeface="Times New Roman" panose="02020603050405020304" pitchFamily="18" charset="0"/>
              </a:rPr>
              <a:t>Graficul </a:t>
            </a:r>
            <a:r>
              <a:rPr lang="ro-RO" sz="2800" b="1" dirty="0" err="1" smtClean="0">
                <a:cs typeface="Times New Roman" panose="02020603050405020304" pitchFamily="18" charset="0"/>
              </a:rPr>
              <a:t>întîlnirilor</a:t>
            </a:r>
            <a:r>
              <a:rPr lang="ro-RO" sz="2800" b="1" dirty="0" smtClean="0">
                <a:cs typeface="Times New Roman" panose="02020603050405020304" pitchFamily="18" charset="0"/>
              </a:rPr>
              <a:t> cu părinții;</a:t>
            </a:r>
          </a:p>
          <a:p>
            <a:r>
              <a:rPr lang="ro-RO" sz="2800" b="1" dirty="0" smtClean="0">
                <a:cs typeface="Times New Roman" panose="02020603050405020304" pitchFamily="18" charset="0"/>
              </a:rPr>
              <a:t>Procese verbale;</a:t>
            </a:r>
          </a:p>
          <a:p>
            <a:r>
              <a:rPr lang="ro-RO" sz="2800" b="1" dirty="0" smtClean="0">
                <a:cs typeface="Times New Roman" panose="02020603050405020304" pitchFamily="18" charset="0"/>
              </a:rPr>
              <a:t>Chestionare aplicate părinților,  </a:t>
            </a:r>
            <a:r>
              <a:rPr lang="ro-RO" sz="2800" b="1" dirty="0" err="1" smtClean="0">
                <a:cs typeface="Times New Roman" panose="02020603050405020304" pitchFamily="18" charset="0"/>
              </a:rPr>
              <a:t>etc</a:t>
            </a:r>
            <a:endParaRPr lang="ru-RU" sz="2800" b="1" dirty="0">
              <a:cs typeface="Times New Roman" panose="02020603050405020304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o-RO" sz="3600" dirty="0">
                <a:solidFill>
                  <a:srgbClr val="000099"/>
                </a:solidFill>
              </a:rPr>
              <a:t>PORTOFOLIUL ÎNVĂȚĂTORULUI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xmlns="" val="1657886211"/>
      </p:ext>
    </p:extLst>
  </p:cSld>
  <p:clrMapOvr>
    <a:masterClrMapping/>
  </p:clrMapOvr>
  <p:transition>
    <p:pull dir="u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500174"/>
            <a:ext cx="8229600" cy="4582581"/>
          </a:xfrm>
        </p:spPr>
        <p:txBody>
          <a:bodyPr>
            <a:normAutofit lnSpcReduction="10000"/>
          </a:bodyPr>
          <a:lstStyle/>
          <a:p>
            <a:r>
              <a:rPr lang="ro-RO" sz="2400" b="1" dirty="0" smtClean="0">
                <a:cs typeface="Times New Roman" panose="02020603050405020304" pitchFamily="18" charset="0"/>
              </a:rPr>
              <a:t>1.</a:t>
            </a:r>
            <a:r>
              <a:rPr lang="ro-RO" sz="2400" b="1" dirty="0" smtClean="0">
                <a:solidFill>
                  <a:srgbClr val="000099"/>
                </a:solidFill>
                <a:cs typeface="Times New Roman" panose="02020603050405020304" pitchFamily="18" charset="0"/>
              </a:rPr>
              <a:t> </a:t>
            </a:r>
            <a:r>
              <a:rPr lang="ro-RO" sz="2400" b="1" dirty="0" smtClean="0">
                <a:cs typeface="Times New Roman" panose="02020603050405020304" pitchFamily="18" charset="0"/>
              </a:rPr>
              <a:t>Componența catedrei metodice;</a:t>
            </a:r>
          </a:p>
          <a:p>
            <a:r>
              <a:rPr lang="ro-RO" sz="2400" b="1" dirty="0" smtClean="0">
                <a:cs typeface="Times New Roman" panose="02020603050405020304" pitchFamily="18" charset="0"/>
              </a:rPr>
              <a:t>2. Raportul de activitate pentru an. 2014 – 2015;</a:t>
            </a:r>
          </a:p>
          <a:p>
            <a:r>
              <a:rPr lang="ro-RO" sz="2400" b="1" dirty="0" smtClean="0">
                <a:cs typeface="Times New Roman" panose="02020603050405020304" pitchFamily="18" charset="0"/>
              </a:rPr>
              <a:t>3. Analiza de nevoi (puncte tari, slabe, oportunități și amenințări);</a:t>
            </a:r>
          </a:p>
          <a:p>
            <a:r>
              <a:rPr lang="ro-RO" sz="2400" b="1" dirty="0" smtClean="0">
                <a:cs typeface="Times New Roman" panose="02020603050405020304" pitchFamily="18" charset="0"/>
              </a:rPr>
              <a:t>4. Lista cursurilor de formare finalizate de fiecare membru al Catedrei;</a:t>
            </a:r>
          </a:p>
          <a:p>
            <a:r>
              <a:rPr lang="ro-RO" sz="2400" b="1" dirty="0" smtClean="0">
                <a:cs typeface="Times New Roman" panose="02020603050405020304" pitchFamily="18" charset="0"/>
              </a:rPr>
              <a:t>5. Planul managerial al Catedrei;</a:t>
            </a:r>
          </a:p>
          <a:p>
            <a:r>
              <a:rPr lang="ro-RO" sz="2400" b="1" dirty="0" smtClean="0">
                <a:cs typeface="Times New Roman" panose="02020603050405020304" pitchFamily="18" charset="0"/>
              </a:rPr>
              <a:t>6. Graficul semestrial al Catedrei;</a:t>
            </a:r>
          </a:p>
          <a:p>
            <a:r>
              <a:rPr lang="ro-RO" sz="2400" b="1" dirty="0" smtClean="0">
                <a:cs typeface="Times New Roman" panose="02020603050405020304" pitchFamily="18" charset="0"/>
              </a:rPr>
              <a:t>7. Schemele orare;</a:t>
            </a:r>
          </a:p>
          <a:p>
            <a:r>
              <a:rPr lang="ro-RO" sz="2400" b="1" dirty="0" smtClean="0">
                <a:cs typeface="Times New Roman" panose="02020603050405020304" pitchFamily="18" charset="0"/>
              </a:rPr>
              <a:t>8. Procesele-verbale al activităților metodice;</a:t>
            </a:r>
          </a:p>
          <a:p>
            <a:r>
              <a:rPr lang="ro-RO" sz="2400" b="1" dirty="0" smtClean="0">
                <a:cs typeface="Times New Roman" panose="02020603050405020304" pitchFamily="18" charset="0"/>
              </a:rPr>
              <a:t>9.Proiectele lecțiilor publice;</a:t>
            </a:r>
            <a:endParaRPr lang="ro-RO" sz="2400" b="1" dirty="0">
              <a:cs typeface="Times New Roman" panose="02020603050405020304" pitchFamily="18" charset="0"/>
            </a:endParaRPr>
          </a:p>
          <a:p>
            <a:r>
              <a:rPr lang="ro-RO" sz="2400" b="1" dirty="0" smtClean="0">
                <a:cs typeface="Times New Roman" panose="02020603050405020304" pitchFamily="18" charset="0"/>
              </a:rPr>
              <a:t>10.Fișele de asistență.</a:t>
            </a:r>
          </a:p>
          <a:p>
            <a:endParaRPr lang="ru-RU" sz="2400" b="1" dirty="0">
              <a:solidFill>
                <a:srgbClr val="000099"/>
              </a:solidFill>
              <a:cs typeface="Times New Roman" panose="02020603050405020304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o-RO" sz="3600" dirty="0" smtClean="0">
                <a:solidFill>
                  <a:srgbClr val="000099"/>
                </a:solidFill>
                <a:latin typeface="+mn-lt"/>
              </a:rPr>
              <a:t>Nomenclatorul documentelor catedrei metodice</a:t>
            </a:r>
            <a:endParaRPr lang="ru-RU" sz="3600" dirty="0">
              <a:solidFill>
                <a:srgbClr val="000099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87904053"/>
      </p:ext>
    </p:extLst>
  </p:cSld>
  <p:clrMapOvr>
    <a:masterClrMapping/>
  </p:clrMapOvr>
  <p:transition>
    <p:pull dir="u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o-RO" sz="32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Prioritate: Evaluarea </a:t>
            </a:r>
            <a:r>
              <a:rPr lang="ro-RO" sz="3200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criterială</a:t>
            </a:r>
            <a:r>
              <a:rPr lang="ro-RO" sz="32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în bază de descriptori</a:t>
            </a:r>
            <a:r>
              <a:rPr lang="ro-RO" sz="3200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endParaRPr lang="ro-RO" dirty="0" smtClean="0">
              <a:solidFill>
                <a:schemeClr val="bg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o-R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Principii ale evaluării </a:t>
            </a:r>
            <a:r>
              <a:rPr lang="ro-RO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criteriale</a:t>
            </a:r>
            <a:r>
              <a:rPr lang="ro-R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prin descriptori;</a:t>
            </a:r>
          </a:p>
          <a:p>
            <a:r>
              <a:rPr lang="ro-R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Organizarea procesului de evaluare prin descriptori –componentă de bază în asigurarea calității în educație.</a:t>
            </a:r>
          </a:p>
          <a:p>
            <a:endParaRPr lang="ru-RU" dirty="0">
              <a:solidFill>
                <a:schemeClr val="bg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o-RO" sz="2800" dirty="0">
                <a:solidFill>
                  <a:srgbClr val="000099"/>
                </a:solidFill>
                <a:cs typeface="Times New Roman" panose="02020603050405020304" pitchFamily="18" charset="0"/>
              </a:rPr>
              <a:t>Temele anului care pot fi abordate în activitatea de perfecționare </a:t>
            </a:r>
            <a:r>
              <a:rPr lang="ro-RO" sz="2800" dirty="0" smtClean="0">
                <a:solidFill>
                  <a:srgbClr val="000099"/>
                </a:solidFill>
                <a:cs typeface="Times New Roman" panose="02020603050405020304" pitchFamily="18" charset="0"/>
              </a:rPr>
              <a:t>a cadrelor didactice la </a:t>
            </a:r>
            <a:r>
              <a:rPr lang="ro-RO" sz="2800" dirty="0">
                <a:solidFill>
                  <a:srgbClr val="000099"/>
                </a:solidFill>
                <a:cs typeface="Times New Roman" panose="02020603050405020304" pitchFamily="18" charset="0"/>
              </a:rPr>
              <a:t>nivelul </a:t>
            </a:r>
            <a:r>
              <a:rPr lang="ro-RO" sz="2800" dirty="0" smtClean="0">
                <a:solidFill>
                  <a:srgbClr val="000099"/>
                </a:solidFill>
                <a:cs typeface="Times New Roman" panose="02020603050405020304" pitchFamily="18" charset="0"/>
              </a:rPr>
              <a:t>Catedrei metodice </a:t>
            </a:r>
            <a:r>
              <a:rPr lang="ro-RO" sz="2800" dirty="0">
                <a:solidFill>
                  <a:srgbClr val="000099"/>
                </a:solidFill>
                <a:cs typeface="Times New Roman" panose="02020603050405020304" pitchFamily="18" charset="0"/>
              </a:rPr>
              <a:t>pot fi:</a:t>
            </a:r>
            <a:br>
              <a:rPr lang="ro-RO" sz="2800" dirty="0">
                <a:solidFill>
                  <a:srgbClr val="000099"/>
                </a:solidFill>
                <a:cs typeface="Times New Roman" panose="02020603050405020304" pitchFamily="18" charset="0"/>
              </a:rPr>
            </a:b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xmlns="" val="3646188250"/>
      </p:ext>
    </p:extLst>
  </p:cSld>
  <p:clrMapOvr>
    <a:masterClrMapping/>
  </p:clrMapOvr>
  <p:transition>
    <p:pull dir="u"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4488"/>
            <a:ext cx="8229600" cy="4411675"/>
          </a:xfrm>
        </p:spPr>
        <p:txBody>
          <a:bodyPr>
            <a:noAutofit/>
          </a:bodyPr>
          <a:lstStyle/>
          <a:p>
            <a:pPr lvl="0"/>
            <a:r>
              <a:rPr lang="ro-RO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Strategii de rezolvare a unor conflicte sau de atenuare a unor stări tensionate între elevi, între cadrul didactic şi elevi, între părinţi şi cadrul didactic, între părinţi şi elevi etc.</a:t>
            </a:r>
          </a:p>
          <a:p>
            <a:pPr lvl="0"/>
            <a:r>
              <a:rPr lang="ro-RO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Strategii de rezolvare a unor conflicte şcolare.</a:t>
            </a:r>
          </a:p>
          <a:p>
            <a:r>
              <a:rPr lang="ro-RO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Importanţa parteneriatului şcoală-familie în motivaţia pentru învăţare a elevilor din treapta  primară.</a:t>
            </a:r>
          </a:p>
          <a:p>
            <a:pPr lvl="0"/>
            <a:r>
              <a:rPr lang="ro-RO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Valorificarea dimensiunilor şcolii prietenoase copilului.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365760" lvl="0" indent="-256032">
              <a:spcBef>
                <a:spcPts val="400"/>
              </a:spcBef>
            </a:pPr>
            <a:r>
              <a:rPr lang="ro-RO" sz="2400" dirty="0">
                <a:solidFill>
                  <a:srgbClr val="000099"/>
                </a:solidFill>
                <a:effectLst/>
                <a:ea typeface="+mn-ea"/>
                <a:cs typeface="Times New Roman" pitchFamily="18" charset="0"/>
              </a:rPr>
              <a:t>Prioritate: Asigurarea unei educații de </a:t>
            </a:r>
            <a:r>
              <a:rPr lang="ro-RO" sz="2400" dirty="0" smtClean="0">
                <a:solidFill>
                  <a:srgbClr val="000099"/>
                </a:solidFill>
                <a:effectLst/>
                <a:ea typeface="+mn-ea"/>
                <a:cs typeface="Times New Roman" pitchFamily="18" charset="0"/>
              </a:rPr>
              <a:t>calitate</a:t>
            </a:r>
            <a:r>
              <a:rPr lang="ru-RU" sz="2400" dirty="0">
                <a:solidFill>
                  <a:srgbClr val="000099"/>
                </a:solidFill>
                <a:effectLst/>
                <a:ea typeface="+mn-ea"/>
                <a:cs typeface="Times New Roman" pitchFamily="18" charset="0"/>
              </a:rPr>
              <a:t/>
            </a:r>
            <a:br>
              <a:rPr lang="ru-RU" sz="2400" dirty="0">
                <a:solidFill>
                  <a:srgbClr val="000099"/>
                </a:solidFill>
                <a:effectLst/>
                <a:ea typeface="+mn-ea"/>
                <a:cs typeface="Times New Roman" pitchFamily="18" charset="0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118631404"/>
      </p:ext>
    </p:extLst>
  </p:cSld>
  <p:clrMapOvr>
    <a:masterClrMapping/>
  </p:clrMapOvr>
  <p:transition>
    <p:pull dir="u"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stituent conținut 2"/>
          <p:cNvSpPr>
            <a:spLocks noGrp="1"/>
          </p:cNvSpPr>
          <p:nvPr>
            <p:ph idx="1"/>
          </p:nvPr>
        </p:nvSpPr>
        <p:spPr>
          <a:xfrm>
            <a:off x="395536" y="1556792"/>
            <a:ext cx="8291264" cy="4569371"/>
          </a:xfrm>
        </p:spPr>
        <p:txBody>
          <a:bodyPr>
            <a:normAutofit/>
          </a:bodyPr>
          <a:lstStyle/>
          <a:p>
            <a:pPr algn="just"/>
            <a:r>
              <a:rPr lang="ro-MO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Evaluarea </a:t>
            </a:r>
            <a:r>
              <a:rPr lang="ro-MO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criterială</a:t>
            </a:r>
            <a:r>
              <a:rPr lang="ro-MO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în bază de descriptori.</a:t>
            </a:r>
          </a:p>
          <a:p>
            <a:pPr algn="just"/>
            <a:r>
              <a:rPr lang="ro-MO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Profunzimea şi calitatea lecţiei din perspectiva  proiectării eficiente şi constructiviste.</a:t>
            </a:r>
          </a:p>
          <a:p>
            <a:pPr lvl="0"/>
            <a:r>
              <a:rPr lang="ro-RO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Eficientizarea procesului educaţional prin valorificarea pedagogiei competenţelor.</a:t>
            </a:r>
          </a:p>
          <a:p>
            <a:pPr lvl="0"/>
            <a:r>
              <a:rPr lang="ro-RO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Eficientizarea procesului educaţional prin valorificarea principiilor centrării pe copil.</a:t>
            </a:r>
          </a:p>
          <a:p>
            <a:pPr algn="just"/>
            <a:endParaRPr lang="ro-RO" sz="3200" dirty="0" smtClean="0">
              <a:solidFill>
                <a:srgbClr val="000099"/>
              </a:solidFill>
              <a:cs typeface="Times New Roman" pitchFamily="18" charset="0"/>
            </a:endParaRPr>
          </a:p>
        </p:txBody>
      </p:sp>
      <p:sp>
        <p:nvSpPr>
          <p:cNvPr id="2" name="Titlu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ro-RO" sz="32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Prioritate: A</a:t>
            </a:r>
            <a:r>
              <a:rPr lang="ro-RO" sz="32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vansarea competenţelor profesionale ale învăţătorilor din perspectivă didactică</a:t>
            </a:r>
            <a:endParaRPr lang="ro-RO" sz="6000" dirty="0">
              <a:solidFill>
                <a:srgbClr val="000099"/>
              </a:solidFill>
            </a:endParaRPr>
          </a:p>
        </p:txBody>
      </p:sp>
    </p:spTree>
  </p:cSld>
  <p:clrMapOvr>
    <a:masterClrMapping/>
  </p:clrMapOvr>
  <p:transition>
    <p:pull dir="u"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stituent conținut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o-RO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Dezvoltarea experienţelor de lectură la elevii de vârstă şcolară mică.</a:t>
            </a:r>
          </a:p>
          <a:p>
            <a:pPr algn="just"/>
            <a:r>
              <a:rPr lang="ro-RO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Aspecte didactice  de sporire a motivaţiei şi a preferinţelor pentru lectură.</a:t>
            </a:r>
          </a:p>
          <a:p>
            <a:pPr algn="just"/>
            <a:r>
              <a:rPr lang="ro-RO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Valorificarea parteneriatelor educaţionale pe dimensiunea  lecturii .</a:t>
            </a:r>
          </a:p>
          <a:p>
            <a:pPr algn="just"/>
            <a:r>
              <a:rPr lang="ro-RO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Atelierele de lectură – o prioritate în şcoala primară. </a:t>
            </a:r>
            <a:endParaRPr lang="ru-RU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o-RO" sz="2800" b="1" dirty="0" smtClean="0">
              <a:solidFill>
                <a:srgbClr val="000099"/>
              </a:solidFill>
            </a:endParaRPr>
          </a:p>
          <a:p>
            <a:endParaRPr lang="ro-RO" sz="2800" b="1" dirty="0">
              <a:solidFill>
                <a:srgbClr val="000099"/>
              </a:solidFill>
            </a:endParaRPr>
          </a:p>
        </p:txBody>
      </p:sp>
      <p:sp>
        <p:nvSpPr>
          <p:cNvPr id="2" name="Titlu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o-RO" sz="3600" b="1" dirty="0" smtClean="0">
                <a:solidFill>
                  <a:srgbClr val="000099"/>
                </a:solidFill>
                <a:latin typeface="+mn-lt"/>
                <a:cs typeface="Times New Roman" pitchFamily="18" charset="0"/>
              </a:rPr>
              <a:t>Prioritate: Îmbunătățirea competențelor de lectură</a:t>
            </a:r>
            <a:endParaRPr lang="ro-RO" dirty="0">
              <a:solidFill>
                <a:srgbClr val="000099"/>
              </a:solidFill>
              <a:latin typeface="+mn-lt"/>
            </a:endParaRPr>
          </a:p>
        </p:txBody>
      </p:sp>
    </p:spTree>
  </p:cSld>
  <p:clrMapOvr>
    <a:masterClrMapping/>
  </p:clrMapOvr>
  <p:transition>
    <p:pull dir="u"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stituent conținut 2"/>
          <p:cNvSpPr>
            <a:spLocks noGrp="1"/>
          </p:cNvSpPr>
          <p:nvPr>
            <p:ph idx="1"/>
          </p:nvPr>
        </p:nvSpPr>
        <p:spPr>
          <a:xfrm>
            <a:off x="457200" y="1857364"/>
            <a:ext cx="8229600" cy="4268799"/>
          </a:xfrm>
        </p:spPr>
        <p:txBody>
          <a:bodyPr/>
          <a:lstStyle/>
          <a:p>
            <a:r>
              <a:rPr lang="ro-RO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Evaluare pentru învăţare.</a:t>
            </a:r>
          </a:p>
          <a:p>
            <a:pPr lvl="0"/>
            <a:r>
              <a:rPr lang="ro-RO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Referențialul în evaluare; modele teoretice şi demersuri practice.</a:t>
            </a:r>
          </a:p>
          <a:p>
            <a:pPr algn="just"/>
            <a:endParaRPr lang="ru-RU" sz="3600" b="1" dirty="0" smtClean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itlu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o-RO" sz="4000" dirty="0" smtClean="0">
                <a:solidFill>
                  <a:srgbClr val="000099"/>
                </a:solidFill>
                <a:latin typeface="+mn-lt"/>
                <a:cs typeface="Times New Roman" pitchFamily="18" charset="0"/>
              </a:rPr>
              <a:t>Prioritate: evaluarea cu scop de orientare și optimizare a învățării;</a:t>
            </a:r>
            <a:r>
              <a:rPr lang="ru-RU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o-RO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pull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ro-RO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o-R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Metodologia de înscriere a copiilor în clasa I. </a:t>
            </a:r>
          </a:p>
          <a:p>
            <a:pPr marL="109728" indent="0">
              <a:buNone/>
            </a:pPr>
            <a:r>
              <a:rPr lang="ro-RO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o-RO" sz="2000" i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Ordinul ME nr. 202 ; nr. 204 din 09 aprilie 2015</a:t>
            </a:r>
            <a:r>
              <a:rPr lang="ro-RO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marL="109728" indent="0">
              <a:buNone/>
            </a:pPr>
            <a:endParaRPr lang="ro-RO" i="1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Clr>
                <a:srgbClr val="7FD13B"/>
              </a:buClr>
            </a:pPr>
            <a:r>
              <a:rPr lang="ro-RO" sz="2400" b="1" i="1" dirty="0" smtClean="0">
                <a:solidFill>
                  <a:srgbClr val="3366FF"/>
                </a:solidFill>
                <a:cs typeface="Times New Roman" panose="02020603050405020304" pitchFamily="18" charset="0"/>
              </a:rPr>
              <a:t> </a:t>
            </a:r>
            <a:r>
              <a:rPr lang="ro-RO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Evaluarea </a:t>
            </a:r>
            <a:r>
              <a:rPr lang="ro-RO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criterială</a:t>
            </a:r>
            <a:r>
              <a:rPr lang="ro-RO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prin descriptori. </a:t>
            </a:r>
            <a:r>
              <a:rPr lang="ro-RO" sz="25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Ghid metodologic. </a:t>
            </a:r>
            <a:endParaRPr lang="ro-RO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lvl="0" indent="0">
              <a:buClr>
                <a:srgbClr val="7FD13B"/>
              </a:buClr>
              <a:buNone/>
            </a:pPr>
            <a:r>
              <a:rPr lang="ro-RO" i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o-RO" sz="1800" i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Consiliul național pentru curriculum, Proces -  verbal nr. 3 din 27 mai 2015);</a:t>
            </a:r>
          </a:p>
          <a:p>
            <a:pPr lvl="0">
              <a:buClr>
                <a:srgbClr val="7FD13B"/>
              </a:buClr>
            </a:pPr>
            <a:endParaRPr lang="ro-RO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Clr>
                <a:srgbClr val="7FD13B"/>
              </a:buClr>
            </a:pPr>
            <a:r>
              <a:rPr lang="ro-RO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Instrucțiune cu privire la implementarea evaluării </a:t>
            </a:r>
            <a:r>
              <a:rPr lang="ro-RO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criteriale</a:t>
            </a:r>
            <a:r>
              <a:rPr lang="ro-RO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prin descriptori în clasa I.</a:t>
            </a:r>
          </a:p>
          <a:p>
            <a:pPr marL="109728" lvl="0" indent="0">
              <a:buClr>
                <a:srgbClr val="7FD13B"/>
              </a:buClr>
              <a:buNone/>
            </a:pPr>
            <a:r>
              <a:rPr lang="ro-RO" i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o-RO" sz="1800" i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Consiliul </a:t>
            </a:r>
            <a:r>
              <a:rPr lang="ro-RO" sz="1800" i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național pentru curriculum, Proces -  verbal nr. 3 din 27 mai 2015);</a:t>
            </a:r>
          </a:p>
          <a:p>
            <a:pPr marL="109728" indent="0">
              <a:buNone/>
            </a:pPr>
            <a:endParaRPr lang="ro-RO" sz="18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>
              <a:buNone/>
            </a:pPr>
            <a:endParaRPr lang="ro-RO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o-RO" sz="28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Realizări în  </a:t>
            </a:r>
            <a:r>
              <a:rPr lang="ro-RO" sz="2800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învățămîntul</a:t>
            </a:r>
            <a:r>
              <a:rPr lang="ro-RO" sz="28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primar</a:t>
            </a:r>
            <a:br>
              <a:rPr lang="ro-RO" sz="28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o-RO" sz="28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în anul de studii 2014 - 2015</a:t>
            </a:r>
            <a:endParaRPr lang="ru-RU" sz="2800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63223315"/>
      </p:ext>
    </p:extLst>
  </p:cSld>
  <p:clrMapOvr>
    <a:masterClrMapping/>
  </p:clrMapOvr>
  <p:transition>
    <p:pull dir="u"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stituent conținut 2"/>
          <p:cNvSpPr>
            <a:spLocks noGrp="1"/>
          </p:cNvSpPr>
          <p:nvPr>
            <p:ph idx="1"/>
          </p:nvPr>
        </p:nvSpPr>
        <p:spPr>
          <a:xfrm>
            <a:off x="457200" y="1643050"/>
            <a:ext cx="8229600" cy="4483113"/>
          </a:xfrm>
        </p:spPr>
        <p:txBody>
          <a:bodyPr>
            <a:normAutofit/>
          </a:bodyPr>
          <a:lstStyle/>
          <a:p>
            <a:pPr lvl="0"/>
            <a:r>
              <a:rPr lang="ro-RO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Modalităţi de adaptare şi motivaţie pentru învăţare la integrarea elevului în clasa I.</a:t>
            </a:r>
          </a:p>
          <a:p>
            <a:pPr lvl="0"/>
            <a:r>
              <a:rPr lang="ro-RO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Şcoala atractivă prin calitate, motivaţie şi deschidere</a:t>
            </a:r>
            <a:r>
              <a:rPr lang="ro-RO" sz="3600" b="1" dirty="0" smtClean="0">
                <a:solidFill>
                  <a:srgbClr val="000099"/>
                </a:solidFill>
              </a:rPr>
              <a:t>.</a:t>
            </a:r>
            <a:endParaRPr lang="ro-RO" sz="3600" b="1" dirty="0" smtClean="0">
              <a:solidFill>
                <a:srgbClr val="000099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u 1"/>
          <p:cNvSpPr>
            <a:spLocks noGrp="1"/>
          </p:cNvSpPr>
          <p:nvPr>
            <p:ph type="title"/>
          </p:nvPr>
        </p:nvSpPr>
        <p:spPr/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ro-RO" sz="1800" dirty="0" smtClean="0">
                <a:solidFill>
                  <a:srgbClr val="000099"/>
                </a:solidFill>
                <a:latin typeface="+mn-lt"/>
                <a:cs typeface="Times New Roman" pitchFamily="18" charset="0"/>
              </a:rPr>
              <a:t>Prioritate: asigurarea accesului egal și universal la educație de calitate la nivelul </a:t>
            </a:r>
            <a:r>
              <a:rPr lang="ro-RO" sz="1800" dirty="0" err="1" smtClean="0">
                <a:solidFill>
                  <a:srgbClr val="000099"/>
                </a:solidFill>
                <a:latin typeface="+mn-lt"/>
                <a:cs typeface="Times New Roman" pitchFamily="18" charset="0"/>
              </a:rPr>
              <a:t>învățămîntului</a:t>
            </a:r>
            <a:r>
              <a:rPr lang="ro-RO" sz="1800" dirty="0" smtClean="0">
                <a:solidFill>
                  <a:srgbClr val="000099"/>
                </a:solidFill>
                <a:latin typeface="+mn-lt"/>
                <a:cs typeface="Times New Roman" pitchFamily="18" charset="0"/>
              </a:rPr>
              <a:t> obligatoriu prin înscrierea la școală a</a:t>
            </a:r>
            <a:r>
              <a:rPr lang="en-US" sz="1800" dirty="0" smtClean="0">
                <a:solidFill>
                  <a:srgbClr val="000099"/>
                </a:solidFill>
                <a:latin typeface="+mn-lt"/>
                <a:cs typeface="Times New Roman" pitchFamily="18" charset="0"/>
              </a:rPr>
              <a:t> </a:t>
            </a:r>
            <a:r>
              <a:rPr lang="ro-RO" sz="1800" dirty="0" smtClean="0">
                <a:solidFill>
                  <a:srgbClr val="000099"/>
                </a:solidFill>
                <a:latin typeface="+mn-lt"/>
                <a:cs typeface="Times New Roman" pitchFamily="18" charset="0"/>
              </a:rPr>
              <a:t>tuturor copiilor, indiferent de data solicitării; menținerea în sistemul educațional a copiilor provenind din segmentele sociale defavorizate.</a:t>
            </a:r>
            <a:r>
              <a:rPr lang="ru-RU" sz="1800" dirty="0" smtClean="0">
                <a:solidFill>
                  <a:srgbClr val="000099"/>
                </a:solidFill>
                <a:latin typeface="+mn-lt"/>
                <a:cs typeface="Times New Roman" pitchFamily="18" charset="0"/>
              </a:rPr>
              <a:t/>
            </a:r>
            <a:br>
              <a:rPr lang="ru-RU" sz="1800" dirty="0" smtClean="0">
                <a:solidFill>
                  <a:srgbClr val="000099"/>
                </a:solidFill>
                <a:latin typeface="+mn-lt"/>
                <a:cs typeface="Times New Roman" pitchFamily="18" charset="0"/>
              </a:rPr>
            </a:br>
            <a:endParaRPr lang="ro-RO" sz="1800" dirty="0">
              <a:solidFill>
                <a:srgbClr val="000099"/>
              </a:solidFill>
              <a:latin typeface="+mn-lt"/>
              <a:cs typeface="Times New Roman" pitchFamily="18" charset="0"/>
            </a:endParaRPr>
          </a:p>
        </p:txBody>
      </p:sp>
    </p:spTree>
  </p:cSld>
  <p:clrMapOvr>
    <a:masterClrMapping/>
  </p:clrMapOvr>
  <p:transition>
    <p:pull dir="u"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stituent conținut 2"/>
          <p:cNvSpPr>
            <a:spLocks noGrp="1"/>
          </p:cNvSpPr>
          <p:nvPr>
            <p:ph idx="1"/>
          </p:nvPr>
        </p:nvSpPr>
        <p:spPr>
          <a:xfrm>
            <a:off x="428596" y="1000108"/>
            <a:ext cx="8229600" cy="5126055"/>
          </a:xfrm>
        </p:spPr>
        <p:txBody>
          <a:bodyPr>
            <a:noAutofit/>
          </a:bodyPr>
          <a:lstStyle/>
          <a:p>
            <a:pPr lvl="0" algn="just"/>
            <a:r>
              <a:rPr lang="ro-RO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Cauze ale dificultăților de învăţare specifice în </a:t>
            </a:r>
            <a:r>
              <a:rPr lang="ro-RO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învățămîntul</a:t>
            </a:r>
            <a:r>
              <a:rPr lang="ro-RO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primar.</a:t>
            </a:r>
          </a:p>
          <a:p>
            <a:pPr algn="just"/>
            <a:r>
              <a:rPr lang="ro-RO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Grupa pregătitoare - Învățământul primar - învățământul gimnazial: aspecte de continuitate.</a:t>
            </a:r>
          </a:p>
          <a:p>
            <a:pPr lvl="0" algn="just"/>
            <a:r>
              <a:rPr lang="ro-RO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Impactul jocurilor electronice asupra dependenţei persoanei de calculator. </a:t>
            </a:r>
          </a:p>
          <a:p>
            <a:pPr lvl="0" algn="just"/>
            <a:r>
              <a:rPr lang="ro-RO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Copiii supradotaţi şi imaginea lor şcolară. Activităţi de diferenţiere în cadrul orelor şcolare.</a:t>
            </a:r>
          </a:p>
          <a:p>
            <a:pPr lvl="0" algn="just"/>
            <a:r>
              <a:rPr lang="ro-RO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Stabilirea tipului de curriculum pentru studierea disciplinelor școlare;</a:t>
            </a:r>
          </a:p>
          <a:p>
            <a:pPr lvl="0" algn="just"/>
            <a:r>
              <a:rPr lang="ro-RO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Structura curriculumului individualizat;</a:t>
            </a:r>
          </a:p>
          <a:p>
            <a:pPr lvl="0" algn="just"/>
            <a:r>
              <a:rPr lang="ro-RO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Corelarea componentelor curriculare conform adaptărilor curriculare;</a:t>
            </a:r>
          </a:p>
          <a:p>
            <a:pPr lvl="0" algn="just"/>
            <a:r>
              <a:rPr lang="ro-RO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Curriculum individualizat la disciplină.</a:t>
            </a:r>
          </a:p>
          <a:p>
            <a:pPr lvl="0" algn="just"/>
            <a:endParaRPr lang="ro-RO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endParaRPr lang="ro-RO" sz="3200" dirty="0">
              <a:solidFill>
                <a:srgbClr val="000099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u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/>
            <a:r>
              <a:rPr lang="ro-RO" sz="4400" b="1" dirty="0" smtClean="0">
                <a:solidFill>
                  <a:srgbClr val="000099"/>
                </a:solidFill>
                <a:latin typeface="+mn-lt"/>
                <a:cs typeface="Times New Roman" pitchFamily="18" charset="0"/>
              </a:rPr>
              <a:t>Prioritate: Incluziunea şcolară</a:t>
            </a:r>
            <a:br>
              <a:rPr lang="ro-RO" sz="4400" b="1" dirty="0" smtClean="0">
                <a:solidFill>
                  <a:srgbClr val="000099"/>
                </a:solidFill>
                <a:latin typeface="+mn-lt"/>
                <a:cs typeface="Times New Roman" pitchFamily="18" charset="0"/>
              </a:rPr>
            </a:br>
            <a:endParaRPr lang="ro-RO" sz="4400" dirty="0">
              <a:solidFill>
                <a:srgbClr val="000099"/>
              </a:solidFill>
              <a:latin typeface="+mn-lt"/>
            </a:endParaRPr>
          </a:p>
        </p:txBody>
      </p:sp>
    </p:spTree>
  </p:cSld>
  <p:clrMapOvr>
    <a:masterClrMapping/>
  </p:clrMapOvr>
  <p:transition>
    <p:pull dir="u"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conținut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i="1" dirty="0" smtClean="0">
                <a:solidFill>
                  <a:srgbClr val="000099"/>
                </a:solidFill>
              </a:rPr>
              <a:t> </a:t>
            </a:r>
            <a:r>
              <a:rPr lang="ro-RO" b="1" i="1" dirty="0" smtClean="0">
                <a:solidFill>
                  <a:srgbClr val="000099"/>
                </a:solidFill>
              </a:rPr>
              <a:t>Centrarea pe personalitatea elevului</a:t>
            </a:r>
          </a:p>
          <a:p>
            <a:r>
              <a:rPr lang="ro-RO" b="1" i="1" dirty="0" smtClean="0">
                <a:solidFill>
                  <a:srgbClr val="000099"/>
                </a:solidFill>
              </a:rPr>
              <a:t>Managementul ritmului</a:t>
            </a:r>
            <a:r>
              <a:rPr lang="ro-RO" b="1" dirty="0" smtClean="0">
                <a:solidFill>
                  <a:srgbClr val="000099"/>
                </a:solidFill>
              </a:rPr>
              <a:t> </a:t>
            </a:r>
          </a:p>
          <a:p>
            <a:r>
              <a:rPr lang="ro-RO" b="1" i="1" dirty="0" smtClean="0">
                <a:solidFill>
                  <a:srgbClr val="000099"/>
                </a:solidFill>
              </a:rPr>
              <a:t>Evitarea discontinuităţii</a:t>
            </a:r>
          </a:p>
          <a:p>
            <a:r>
              <a:rPr lang="ro-RO" b="1" i="1" dirty="0" smtClean="0">
                <a:solidFill>
                  <a:srgbClr val="000099"/>
                </a:solidFill>
              </a:rPr>
              <a:t>Evitarea încetinirii ritmului</a:t>
            </a:r>
            <a:endParaRPr lang="ro-RO" b="1" dirty="0" smtClean="0">
              <a:solidFill>
                <a:srgbClr val="000099"/>
              </a:solidFill>
            </a:endParaRPr>
          </a:p>
          <a:p>
            <a:r>
              <a:rPr lang="ro-RO" b="1" i="1" dirty="0" smtClean="0">
                <a:solidFill>
                  <a:srgbClr val="000099"/>
                </a:solidFill>
              </a:rPr>
              <a:t>Promovarea activităţilor în grup</a:t>
            </a:r>
            <a:r>
              <a:rPr lang="ro-RO" b="1" dirty="0" smtClean="0">
                <a:solidFill>
                  <a:srgbClr val="000099"/>
                </a:solidFill>
              </a:rPr>
              <a:t> </a:t>
            </a:r>
          </a:p>
          <a:p>
            <a:r>
              <a:rPr lang="ro-RO" b="1" i="1" dirty="0" smtClean="0">
                <a:solidFill>
                  <a:srgbClr val="000099"/>
                </a:solidFill>
              </a:rPr>
              <a:t>Evitarea saturaţiei</a:t>
            </a:r>
            <a:r>
              <a:rPr lang="ro-RO" b="1" dirty="0" smtClean="0">
                <a:solidFill>
                  <a:srgbClr val="000099"/>
                </a:solidFill>
              </a:rPr>
              <a:t> </a:t>
            </a:r>
          </a:p>
          <a:p>
            <a:r>
              <a:rPr lang="ro-RO" b="1" i="1" dirty="0" smtClean="0">
                <a:solidFill>
                  <a:srgbClr val="000099"/>
                </a:solidFill>
              </a:rPr>
              <a:t>Coordonarea recapitulării zilnice a materiei</a:t>
            </a:r>
            <a:endParaRPr lang="ro-RO" b="1" dirty="0" smtClean="0">
              <a:solidFill>
                <a:srgbClr val="000099"/>
              </a:solidFill>
            </a:endParaRPr>
          </a:p>
          <a:p>
            <a:r>
              <a:rPr lang="ro-RO" b="1" i="1" dirty="0" smtClean="0">
                <a:solidFill>
                  <a:srgbClr val="000099"/>
                </a:solidFill>
              </a:rPr>
              <a:t>Coordonarea recapitulării prezentărilor/lecţiilor propriu-zise</a:t>
            </a:r>
            <a:endParaRPr lang="ro-RO" b="1" dirty="0" smtClean="0">
              <a:solidFill>
                <a:srgbClr val="000099"/>
              </a:solidFill>
            </a:endParaRPr>
          </a:p>
          <a:p>
            <a:r>
              <a:rPr lang="ro-RO" b="1" i="1" dirty="0" smtClean="0">
                <a:solidFill>
                  <a:srgbClr val="000099"/>
                </a:solidFill>
              </a:rPr>
              <a:t>Coordonarea lucrului individual în clasă</a:t>
            </a:r>
            <a:endParaRPr lang="ro-RO" b="1" dirty="0" smtClean="0">
              <a:solidFill>
                <a:srgbClr val="000099"/>
              </a:solidFill>
            </a:endParaRPr>
          </a:p>
          <a:p>
            <a:r>
              <a:rPr lang="ro-RO" b="1" i="1" dirty="0" smtClean="0">
                <a:solidFill>
                  <a:srgbClr val="000099"/>
                </a:solidFill>
              </a:rPr>
              <a:t>Coordonarea discuţiilor în clasă</a:t>
            </a:r>
          </a:p>
          <a:p>
            <a:r>
              <a:rPr lang="ro-RO" b="1" i="1" dirty="0" smtClean="0">
                <a:solidFill>
                  <a:srgbClr val="000099"/>
                </a:solidFill>
              </a:rPr>
              <a:t>Câteva metode de încurajare a discuţiilor în clasă</a:t>
            </a:r>
            <a:endParaRPr lang="ro-RO" b="1" dirty="0" smtClean="0">
              <a:solidFill>
                <a:srgbClr val="000099"/>
              </a:solidFill>
            </a:endParaRPr>
          </a:p>
          <a:p>
            <a:r>
              <a:rPr lang="ro-RO" b="1" i="1" dirty="0" smtClean="0">
                <a:solidFill>
                  <a:srgbClr val="000099"/>
                </a:solidFill>
              </a:rPr>
              <a:t>Coordonarea temelor pentru acasă</a:t>
            </a:r>
            <a:endParaRPr lang="ro-RO" b="1" dirty="0" smtClean="0">
              <a:solidFill>
                <a:srgbClr val="000099"/>
              </a:solidFill>
            </a:endParaRPr>
          </a:p>
          <a:p>
            <a:endParaRPr lang="en-US" b="1" dirty="0">
              <a:solidFill>
                <a:srgbClr val="000099"/>
              </a:solidFill>
            </a:endParaRPr>
          </a:p>
        </p:txBody>
      </p:sp>
      <p:sp>
        <p:nvSpPr>
          <p:cNvPr id="3" name="Titlu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o-RO" sz="3200" dirty="0" smtClean="0">
                <a:solidFill>
                  <a:srgbClr val="000099"/>
                </a:solidFill>
              </a:rPr>
              <a:t>MANAGEMENTUL DIDACTIC AL LECŢIEI MODERNE ÎN ŞCOALA PRIMARĂ</a:t>
            </a:r>
            <a:endParaRPr lang="en-US" sz="3200" dirty="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17092315"/>
      </p:ext>
    </p:extLst>
  </p:cSld>
  <p:clrMapOvr>
    <a:masterClrMapping/>
  </p:clrMapOvr>
  <p:transition>
    <p:pull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o-RO" dirty="0" smtClean="0"/>
          </a:p>
          <a:p>
            <a:pPr algn="just"/>
            <a:r>
              <a:rPr lang="ro-R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Evaluarea națională la </a:t>
            </a:r>
            <a:r>
              <a:rPr lang="ro-RO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sfîrșitul</a:t>
            </a:r>
            <a:r>
              <a:rPr lang="ro-R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treptei primare de școlaritate. (</a:t>
            </a:r>
            <a:r>
              <a:rPr lang="ro-RO" i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ro-RO" i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nul de studii 2014-2015</a:t>
            </a:r>
            <a:r>
              <a:rPr lang="ro-R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o-RO" sz="28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Realizări în  </a:t>
            </a:r>
            <a:r>
              <a:rPr lang="ro-RO" sz="28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învățămîntul</a:t>
            </a:r>
            <a:r>
              <a:rPr lang="ro-RO" sz="28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primar</a:t>
            </a:r>
            <a:br>
              <a:rPr lang="ro-RO" sz="28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o-RO" sz="28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în anul de studii 2014 - 2015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583285975"/>
      </p:ext>
    </p:extLst>
  </p:cSld>
  <p:clrMapOvr>
    <a:masterClrMapping/>
  </p:clrMapOvr>
  <p:transition>
    <p:pull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1538" y="1357298"/>
            <a:ext cx="7715304" cy="4000528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ro-RO" sz="1800" b="1" dirty="0" smtClean="0">
                <a:cs typeface="Times New Roman" panose="02020603050405020304" pitchFamily="18" charset="0"/>
              </a:rPr>
              <a:t>Pentru anul școlar 2015 - 2016 am stabilit următoarele priorități:</a:t>
            </a:r>
          </a:p>
          <a:p>
            <a:r>
              <a:rPr lang="ro-RO" sz="18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evaluarea </a:t>
            </a:r>
            <a:r>
              <a:rPr lang="ro-RO" sz="1800" b="1" dirty="0" err="1" smtClean="0">
                <a:solidFill>
                  <a:srgbClr val="FF0000"/>
                </a:solidFill>
                <a:cs typeface="Times New Roman" panose="02020603050405020304" pitchFamily="18" charset="0"/>
              </a:rPr>
              <a:t>criterială</a:t>
            </a:r>
            <a:r>
              <a:rPr lang="ro-RO" sz="18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 prin descriptori în clasa I;</a:t>
            </a:r>
            <a:r>
              <a:rPr lang="ro-RO" sz="1800" b="1" dirty="0" smtClean="0">
                <a:cs typeface="Times New Roman" panose="02020603050405020304" pitchFamily="18" charset="0"/>
              </a:rPr>
              <a:t/>
            </a:r>
            <a:br>
              <a:rPr lang="ro-RO" sz="1800" b="1" dirty="0" smtClean="0">
                <a:cs typeface="Times New Roman" panose="02020603050405020304" pitchFamily="18" charset="0"/>
              </a:rPr>
            </a:br>
            <a:r>
              <a:rPr lang="ro-RO" sz="1800" b="1" dirty="0" smtClean="0">
                <a:cs typeface="Times New Roman" panose="02020603050405020304" pitchFamily="18" charset="0"/>
              </a:rPr>
              <a:t> asigurarea unei educații de calitate;</a:t>
            </a:r>
            <a:endParaRPr lang="ru-RU" sz="1800" b="1" dirty="0">
              <a:cs typeface="Times New Roman" panose="02020603050405020304" pitchFamily="18" charset="0"/>
            </a:endParaRPr>
          </a:p>
          <a:p>
            <a:r>
              <a:rPr lang="ro-RO" sz="1800" b="1" dirty="0">
                <a:cs typeface="Times New Roman" panose="02020603050405020304" pitchFamily="18" charset="0"/>
              </a:rPr>
              <a:t>îmbunătățirea competențelor de lectură;</a:t>
            </a:r>
            <a:endParaRPr lang="ru-RU" sz="1800" b="1" dirty="0">
              <a:cs typeface="Times New Roman" panose="02020603050405020304" pitchFamily="18" charset="0"/>
            </a:endParaRPr>
          </a:p>
          <a:p>
            <a:r>
              <a:rPr lang="ro-RO" sz="1800" b="1" dirty="0">
                <a:cs typeface="Times New Roman" panose="02020603050405020304" pitchFamily="18" charset="0"/>
              </a:rPr>
              <a:t>evaluarea cu scop de orientare și optimizare a învățării;</a:t>
            </a:r>
            <a:endParaRPr lang="ru-RU" sz="1800" b="1" dirty="0">
              <a:cs typeface="Times New Roman" panose="02020603050405020304" pitchFamily="18" charset="0"/>
            </a:endParaRPr>
          </a:p>
          <a:p>
            <a:r>
              <a:rPr lang="ro-RO" sz="1800" b="1" dirty="0">
                <a:cs typeface="Times New Roman" panose="02020603050405020304" pitchFamily="18" charset="0"/>
              </a:rPr>
              <a:t>pregătirea elevilor pentru evaluarea națională la clasa a IV-a;</a:t>
            </a:r>
            <a:endParaRPr lang="ru-RU" sz="1800" b="1" dirty="0">
              <a:cs typeface="Times New Roman" panose="02020603050405020304" pitchFamily="18" charset="0"/>
            </a:endParaRPr>
          </a:p>
          <a:p>
            <a:r>
              <a:rPr lang="ro-RO" sz="1800" b="1" dirty="0">
                <a:cs typeface="Times New Roman" panose="02020603050405020304" pitchFamily="18" charset="0"/>
              </a:rPr>
              <a:t>asigurarea accesului egal și universal la </a:t>
            </a:r>
            <a:r>
              <a:rPr lang="ro-RO" sz="1800" b="1" dirty="0" smtClean="0">
                <a:cs typeface="Times New Roman" panose="02020603050405020304" pitchFamily="18" charset="0"/>
              </a:rPr>
              <a:t>educație </a:t>
            </a:r>
            <a:r>
              <a:rPr lang="ro-RO" sz="1800" b="1" dirty="0">
                <a:cs typeface="Times New Roman" panose="02020603050405020304" pitchFamily="18" charset="0"/>
              </a:rPr>
              <a:t>de calitate la nivelul </a:t>
            </a:r>
            <a:r>
              <a:rPr lang="ro-RO" sz="1800" b="1" dirty="0" err="1">
                <a:solidFill>
                  <a:srgbClr val="FF0000"/>
                </a:solidFill>
                <a:cs typeface="Times New Roman" panose="02020603050405020304" pitchFamily="18" charset="0"/>
              </a:rPr>
              <a:t>învățămîntului</a:t>
            </a:r>
            <a:r>
              <a:rPr lang="ro-RO" sz="1800" b="1" dirty="0">
                <a:solidFill>
                  <a:srgbClr val="FF0000"/>
                </a:solidFill>
                <a:cs typeface="Times New Roman" panose="02020603050405020304" pitchFamily="18" charset="0"/>
              </a:rPr>
              <a:t> obligatoriu prin înscrierea la școală </a:t>
            </a:r>
            <a:r>
              <a:rPr lang="ro-RO" sz="18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a</a:t>
            </a:r>
            <a:r>
              <a:rPr lang="en-US" sz="18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ro-RO" sz="18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tuturor </a:t>
            </a:r>
            <a:r>
              <a:rPr lang="ro-RO" sz="1800" b="1" dirty="0">
                <a:solidFill>
                  <a:srgbClr val="FF0000"/>
                </a:solidFill>
                <a:cs typeface="Times New Roman" panose="02020603050405020304" pitchFamily="18" charset="0"/>
              </a:rPr>
              <a:t>copiilor</a:t>
            </a:r>
            <a:r>
              <a:rPr lang="ro-RO" sz="18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, </a:t>
            </a:r>
            <a:r>
              <a:rPr lang="ro-RO" sz="1800" b="1" dirty="0" err="1" smtClean="0">
                <a:solidFill>
                  <a:srgbClr val="FF0000"/>
                </a:solidFill>
                <a:cs typeface="Times New Roman" panose="02020603050405020304" pitchFamily="18" charset="0"/>
              </a:rPr>
              <a:t>respectînd</a:t>
            </a:r>
            <a:r>
              <a:rPr lang="ro-RO" sz="18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 Metodologia de înscriere a copiilor în clasa I;</a:t>
            </a:r>
            <a:endParaRPr lang="ru-RU" sz="1800" b="1" dirty="0">
              <a:solidFill>
                <a:srgbClr val="FF0000"/>
              </a:solidFill>
              <a:cs typeface="Times New Roman" panose="02020603050405020304" pitchFamily="18" charset="0"/>
            </a:endParaRPr>
          </a:p>
          <a:p>
            <a:r>
              <a:rPr lang="ro-RO" sz="1800" b="1" dirty="0">
                <a:cs typeface="Times New Roman" panose="02020603050405020304" pitchFamily="18" charset="0"/>
              </a:rPr>
              <a:t>menținerea în sistemul educațional a copiilor provenind din segmentele sociale </a:t>
            </a:r>
            <a:r>
              <a:rPr lang="ro-RO" sz="1800" b="1" dirty="0" smtClean="0">
                <a:cs typeface="Times New Roman" panose="02020603050405020304" pitchFamily="18" charset="0"/>
              </a:rPr>
              <a:t>defavorizate</a:t>
            </a:r>
            <a:r>
              <a:rPr lang="ro-RO" sz="1800" b="1" dirty="0">
                <a:cs typeface="Times New Roman" panose="02020603050405020304" pitchFamily="18" charset="0"/>
              </a:rPr>
              <a:t>;</a:t>
            </a:r>
            <a:endParaRPr lang="ro-RO" sz="1800" b="1" dirty="0" smtClean="0">
              <a:cs typeface="Times New Roman" panose="02020603050405020304" pitchFamily="18" charset="0"/>
            </a:endParaRPr>
          </a:p>
          <a:p>
            <a:r>
              <a:rPr lang="ro-RO" sz="1800" b="1" dirty="0">
                <a:solidFill>
                  <a:srgbClr val="00B050"/>
                </a:solidFill>
                <a:cs typeface="Times New Roman" panose="02020603050405020304" pitchFamily="18" charset="0"/>
              </a:rPr>
              <a:t>i</a:t>
            </a:r>
            <a:r>
              <a:rPr lang="ro-RO" sz="1800" b="1" dirty="0" smtClean="0">
                <a:solidFill>
                  <a:srgbClr val="00B050"/>
                </a:solidFill>
                <a:cs typeface="Times New Roman" panose="02020603050405020304" pitchFamily="18" charset="0"/>
              </a:rPr>
              <a:t>ncluziunea şcolară;</a:t>
            </a:r>
          </a:p>
          <a:p>
            <a:r>
              <a:rPr lang="ro-RO" sz="1800" b="1" dirty="0" smtClean="0">
                <a:solidFill>
                  <a:srgbClr val="00B050"/>
                </a:solidFill>
                <a:cs typeface="Times New Roman" panose="02020603050405020304" pitchFamily="18" charset="0"/>
              </a:rPr>
              <a:t>avansarea competenţelor profesionale ale învăţătorilor din perspectivă didactică.</a:t>
            </a:r>
            <a:endParaRPr lang="ru-RU" sz="1800" b="1" dirty="0">
              <a:solidFill>
                <a:srgbClr val="00B050"/>
              </a:solidFill>
              <a:cs typeface="Times New Roman" panose="02020603050405020304" pitchFamily="18" charset="0"/>
            </a:endParaRPr>
          </a:p>
          <a:p>
            <a:endParaRPr lang="ru-RU" sz="1800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o-RO" sz="4000" b="1" dirty="0">
                <a:solidFill>
                  <a:srgbClr val="000099"/>
                </a:solidFill>
                <a:latin typeface="+mn-lt"/>
                <a:cs typeface="Times New Roman" panose="02020603050405020304" pitchFamily="18" charset="0"/>
              </a:rPr>
              <a:t>PRIORITĂȚI:</a:t>
            </a:r>
            <a:endParaRPr lang="ru-RU" sz="4000" b="1" dirty="0">
              <a:solidFill>
                <a:srgbClr val="000099"/>
              </a:solidFill>
              <a:latin typeface="+mn-lt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64595987"/>
      </p:ext>
    </p:extLst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4488"/>
            <a:ext cx="8229600" cy="4411675"/>
          </a:xfrm>
        </p:spPr>
        <p:txBody>
          <a:bodyPr>
            <a:normAutofit fontScale="92500" lnSpcReduction="20000"/>
          </a:bodyPr>
          <a:lstStyle/>
          <a:p>
            <a:pPr marL="0" lvl="0" indent="0">
              <a:buNone/>
            </a:pPr>
            <a:r>
              <a:rPr lang="ro-RO" sz="2400" b="1" i="1" dirty="0" smtClean="0">
                <a:cs typeface="Times New Roman" panose="02020603050405020304" pitchFamily="18" charset="0"/>
              </a:rPr>
              <a:t>În anul școlar 2015 – 2016 vor fi aplicate și respectate următoarele documente normative:</a:t>
            </a:r>
          </a:p>
          <a:p>
            <a:pPr lvl="0"/>
            <a:r>
              <a:rPr lang="ro-RO" sz="24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Planul</a:t>
            </a:r>
            <a:r>
              <a:rPr lang="en-US" sz="24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-</a:t>
            </a:r>
            <a:r>
              <a:rPr lang="ro-RO" sz="24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cadru </a:t>
            </a:r>
            <a:r>
              <a:rPr lang="ro-RO" sz="2400" b="1" dirty="0">
                <a:cs typeface="Times New Roman" panose="02020603050405020304" pitchFamily="18" charset="0"/>
              </a:rPr>
              <a:t>pentru </a:t>
            </a:r>
            <a:r>
              <a:rPr lang="ro-RO" sz="2400" b="1" dirty="0" err="1">
                <a:cs typeface="Times New Roman" panose="02020603050405020304" pitchFamily="18" charset="0"/>
              </a:rPr>
              <a:t>învățămîntul</a:t>
            </a:r>
            <a:r>
              <a:rPr lang="ro-RO" sz="2400" b="1" dirty="0">
                <a:cs typeface="Times New Roman" panose="02020603050405020304" pitchFamily="18" charset="0"/>
              </a:rPr>
              <a:t> primar, gimnazial și liceal pentru anul de studii </a:t>
            </a:r>
            <a:r>
              <a:rPr lang="ro-RO" sz="2400" b="1" dirty="0" smtClean="0">
                <a:cs typeface="Times New Roman" panose="02020603050405020304" pitchFamily="18" charset="0"/>
              </a:rPr>
              <a:t>2015–2016(Ordinul ministrului educației n</a:t>
            </a:r>
            <a:r>
              <a:rPr lang="nn-NO" sz="2400" b="1" dirty="0" smtClean="0">
                <a:cs typeface="Times New Roman" panose="02020603050405020304" pitchFamily="18" charset="0"/>
              </a:rPr>
              <a:t>r</a:t>
            </a:r>
            <a:r>
              <a:rPr lang="nn-NO" sz="2400" b="1" dirty="0">
                <a:cs typeface="Times New Roman" panose="02020603050405020304" pitchFamily="18" charset="0"/>
              </a:rPr>
              <a:t>. </a:t>
            </a:r>
            <a:r>
              <a:rPr lang="nn-NO" sz="2400" b="1" u="sng" dirty="0" smtClean="0">
                <a:cs typeface="Times New Roman" panose="02020603050405020304" pitchFamily="18" charset="0"/>
              </a:rPr>
              <a:t>3</a:t>
            </a:r>
            <a:r>
              <a:rPr lang="ro-RO" sz="2400" b="1" u="sng" dirty="0" smtClean="0">
                <a:cs typeface="Times New Roman" panose="02020603050405020304" pitchFamily="18" charset="0"/>
              </a:rPr>
              <a:t>12</a:t>
            </a:r>
            <a:r>
              <a:rPr lang="nn-NO" sz="2400" b="1" u="sng" dirty="0" smtClean="0">
                <a:cs typeface="Times New Roman" panose="02020603050405020304" pitchFamily="18" charset="0"/>
              </a:rPr>
              <a:t> </a:t>
            </a:r>
            <a:r>
              <a:rPr lang="nn-NO" sz="2400" b="1" dirty="0">
                <a:cs typeface="Times New Roman" panose="02020603050405020304" pitchFamily="18" charset="0"/>
              </a:rPr>
              <a:t>din </a:t>
            </a:r>
            <a:r>
              <a:rPr lang="ro-RO" sz="2400" b="1" dirty="0" smtClean="0">
                <a:cs typeface="Times New Roman" panose="02020603050405020304" pitchFamily="18" charset="0"/>
              </a:rPr>
              <a:t>11</a:t>
            </a:r>
            <a:r>
              <a:rPr lang="nn-NO" sz="2400" b="1" u="sng" dirty="0" smtClean="0">
                <a:cs typeface="Times New Roman" panose="02020603050405020304" pitchFamily="18" charset="0"/>
              </a:rPr>
              <a:t> </a:t>
            </a:r>
            <a:r>
              <a:rPr lang="nn-NO" sz="2400" b="1" u="sng" dirty="0">
                <a:cs typeface="Times New Roman" panose="02020603050405020304" pitchFamily="18" charset="0"/>
              </a:rPr>
              <a:t>mai </a:t>
            </a:r>
            <a:r>
              <a:rPr lang="nn-NO" sz="2400" b="1" dirty="0" smtClean="0">
                <a:cs typeface="Times New Roman" panose="02020603050405020304" pitchFamily="18" charset="0"/>
              </a:rPr>
              <a:t>201</a:t>
            </a:r>
            <a:r>
              <a:rPr lang="ro-RO" sz="2400" b="1" dirty="0" smtClean="0">
                <a:cs typeface="Times New Roman" panose="02020603050405020304" pitchFamily="18" charset="0"/>
              </a:rPr>
              <a:t>5);</a:t>
            </a:r>
          </a:p>
          <a:p>
            <a:pPr lvl="0"/>
            <a:r>
              <a:rPr lang="ro-RO" sz="24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Organizarea procesului educațional </a:t>
            </a:r>
            <a:r>
              <a:rPr lang="ro-RO" sz="2400" b="1" dirty="0" smtClean="0">
                <a:cs typeface="Times New Roman" panose="02020603050405020304" pitchFamily="18" charset="0"/>
              </a:rPr>
              <a:t>în </a:t>
            </a:r>
            <a:r>
              <a:rPr lang="ro-RO" sz="2400" b="1" dirty="0" err="1" smtClean="0">
                <a:cs typeface="Times New Roman" panose="02020603050405020304" pitchFamily="18" charset="0"/>
              </a:rPr>
              <a:t>învățămîntul</a:t>
            </a:r>
            <a:r>
              <a:rPr lang="ro-RO" sz="2400" b="1" dirty="0" smtClean="0">
                <a:cs typeface="Times New Roman" panose="02020603050405020304" pitchFamily="18" charset="0"/>
              </a:rPr>
              <a:t> preșcolar, primar și secundar general, anul de studii 2015 - 2016;</a:t>
            </a:r>
            <a:endParaRPr lang="ru-RU" sz="2400" b="1" dirty="0">
              <a:cs typeface="Times New Roman" panose="02020603050405020304" pitchFamily="18" charset="0"/>
            </a:endParaRPr>
          </a:p>
          <a:p>
            <a:pPr lvl="0"/>
            <a:r>
              <a:rPr lang="ro-RO" sz="24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Standardele </a:t>
            </a:r>
            <a:r>
              <a:rPr lang="ro-RO" sz="2400" b="1" dirty="0">
                <a:solidFill>
                  <a:srgbClr val="FF0000"/>
                </a:solidFill>
                <a:cs typeface="Times New Roman" panose="02020603050405020304" pitchFamily="18" charset="0"/>
              </a:rPr>
              <a:t>de eficienţă </a:t>
            </a:r>
            <a:r>
              <a:rPr lang="ro-RO" sz="2400" b="1" dirty="0">
                <a:cs typeface="Times New Roman" panose="02020603050405020304" pitchFamily="18" charset="0"/>
              </a:rPr>
              <a:t>a învăţării (Ordinul ministrului educației nr. 1001 din 23.12. 2011);</a:t>
            </a:r>
            <a:endParaRPr lang="ru-RU" sz="2400" b="1" dirty="0">
              <a:cs typeface="Times New Roman" panose="02020603050405020304" pitchFamily="18" charset="0"/>
            </a:endParaRPr>
          </a:p>
          <a:p>
            <a:pPr lvl="0"/>
            <a:r>
              <a:rPr lang="ro-RO" sz="2400" b="1" dirty="0">
                <a:cs typeface="Times New Roman" panose="02020603050405020304" pitchFamily="18" charset="0"/>
              </a:rPr>
              <a:t> </a:t>
            </a:r>
            <a:r>
              <a:rPr lang="ro-RO" sz="24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Curriculumul școlar</a:t>
            </a:r>
            <a:r>
              <a:rPr lang="ro-RO" sz="2400" b="1" dirty="0">
                <a:solidFill>
                  <a:srgbClr val="FF0000"/>
                </a:solidFill>
                <a:cs typeface="Times New Roman" panose="02020603050405020304" pitchFamily="18" charset="0"/>
              </a:rPr>
              <a:t>, </a:t>
            </a:r>
            <a:r>
              <a:rPr lang="ro-RO" sz="2400" b="1" dirty="0">
                <a:cs typeface="Times New Roman" panose="02020603050405020304" pitchFamily="18" charset="0"/>
              </a:rPr>
              <a:t>clasele I-IV (Ordinul ministrului educației nr. 331 din 12.05.2010);</a:t>
            </a:r>
            <a:endParaRPr lang="ru-RU" sz="2400" b="1" dirty="0">
              <a:cs typeface="Times New Roman" panose="02020603050405020304" pitchFamily="18" charset="0"/>
            </a:endParaRPr>
          </a:p>
          <a:p>
            <a:pPr lvl="0"/>
            <a:r>
              <a:rPr lang="ro-RO" sz="2400" b="1" dirty="0">
                <a:cs typeface="Times New Roman" panose="02020603050405020304" pitchFamily="18" charset="0"/>
              </a:rPr>
              <a:t> </a:t>
            </a:r>
            <a:r>
              <a:rPr lang="ro-RO" sz="24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Ghidul  </a:t>
            </a:r>
            <a:r>
              <a:rPr lang="ro-RO" sz="2400" b="1" dirty="0">
                <a:solidFill>
                  <a:srgbClr val="FF0000"/>
                </a:solidFill>
                <a:cs typeface="Times New Roman" panose="02020603050405020304" pitchFamily="18" charset="0"/>
              </a:rPr>
              <a:t>de implementare a Curriculumului </a:t>
            </a:r>
            <a:r>
              <a:rPr lang="ro-RO" sz="2400" b="1" dirty="0">
                <a:cs typeface="Times New Roman" panose="02020603050405020304" pitchFamily="18" charset="0"/>
              </a:rPr>
              <a:t>modernizat pentru treapta primară de </a:t>
            </a:r>
            <a:r>
              <a:rPr lang="ro-RO" sz="2400" b="1" dirty="0" err="1">
                <a:cs typeface="Times New Roman" panose="02020603050405020304" pitchFamily="18" charset="0"/>
              </a:rPr>
              <a:t>învățămînt</a:t>
            </a:r>
            <a:r>
              <a:rPr lang="ro-RO" sz="2400" b="1" dirty="0">
                <a:cs typeface="Times New Roman" panose="02020603050405020304" pitchFamily="18" charset="0"/>
              </a:rPr>
              <a:t> (Ordinul ministrului educației nr. 597 din 30.06.2011</a:t>
            </a:r>
            <a:r>
              <a:rPr lang="ro-RO" sz="2400" b="1" dirty="0" smtClean="0">
                <a:cs typeface="Times New Roman" panose="02020603050405020304" pitchFamily="18" charset="0"/>
              </a:rPr>
              <a:t>);</a:t>
            </a:r>
          </a:p>
          <a:p>
            <a:pPr marL="0" lvl="0" indent="0">
              <a:buNone/>
            </a:pPr>
            <a:endParaRPr lang="ru-RU" sz="2400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o-RO" sz="4400" b="1" dirty="0">
                <a:solidFill>
                  <a:srgbClr val="000099"/>
                </a:solidFill>
                <a:latin typeface="+mn-lt"/>
                <a:cs typeface="Times New Roman" panose="02020603050405020304" pitchFamily="18" charset="0"/>
              </a:rPr>
              <a:t>CADRUL LEGAL</a:t>
            </a:r>
            <a:endParaRPr lang="ru-RU" sz="4400" b="1" dirty="0">
              <a:solidFill>
                <a:srgbClr val="000099"/>
              </a:solidFill>
              <a:latin typeface="+mn-lt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10728394"/>
      </p:ext>
    </p:extLst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3050"/>
            <a:ext cx="8229600" cy="4483113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ro-RO" sz="2000" b="1" dirty="0" smtClean="0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Instrucțiunea </a:t>
            </a:r>
            <a:r>
              <a:rPr lang="ro-RO" sz="2000" b="1" dirty="0" smtClean="0">
                <a:latin typeface="+mj-lt"/>
                <a:cs typeface="Times New Roman" panose="02020603050405020304" pitchFamily="18" charset="0"/>
              </a:rPr>
              <a:t>privind organizarea procesului educațional și aplicarea </a:t>
            </a:r>
            <a:r>
              <a:rPr lang="ro-RO" sz="2000" b="1" dirty="0" err="1" smtClean="0">
                <a:latin typeface="+mj-lt"/>
                <a:cs typeface="Times New Roman" panose="02020603050405020304" pitchFamily="18" charset="0"/>
              </a:rPr>
              <a:t>curricu</a:t>
            </a:r>
            <a:r>
              <a:rPr lang="en-US" sz="2000" b="1" dirty="0" err="1" smtClean="0">
                <a:latin typeface="+mj-lt"/>
                <a:cs typeface="Times New Roman" panose="02020603050405020304" pitchFamily="18" charset="0"/>
              </a:rPr>
              <a:t>lu</a:t>
            </a:r>
            <a:r>
              <a:rPr lang="ro-RO" sz="2000" b="1" dirty="0" err="1" smtClean="0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mului</a:t>
            </a:r>
            <a:r>
              <a:rPr lang="ro-RO" sz="2000" b="1" dirty="0" smtClean="0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 modernizat pentru clasele I-IV în condițiile </a:t>
            </a:r>
            <a:r>
              <a:rPr lang="ro-RO" sz="2000" b="1" dirty="0" smtClean="0">
                <a:latin typeface="+mj-lt"/>
                <a:cs typeface="Times New Roman" panose="02020603050405020304" pitchFamily="18" charset="0"/>
              </a:rPr>
              <a:t>activității simultane (</a:t>
            </a:r>
            <a:r>
              <a:rPr lang="ro-RO" sz="2000" b="1" i="1" dirty="0" smtClean="0">
                <a:latin typeface="+mj-lt"/>
                <a:cs typeface="Times New Roman" panose="02020603050405020304" pitchFamily="18" charset="0"/>
              </a:rPr>
              <a:t>Ordinul ministrului educației nr.05 din 06 ianuarie 2012);</a:t>
            </a:r>
          </a:p>
          <a:p>
            <a:pPr lvl="0"/>
            <a:r>
              <a:rPr lang="ro-RO" sz="2000" b="1" dirty="0" smtClean="0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Curriculum la dirigenție</a:t>
            </a:r>
            <a:r>
              <a:rPr lang="ro-RO" sz="2000" b="1" dirty="0" smtClean="0">
                <a:latin typeface="+mj-lt"/>
                <a:cs typeface="Times New Roman" panose="02020603050405020304" pitchFamily="18" charset="0"/>
              </a:rPr>
              <a:t>. Clasele I-IV, 2007;</a:t>
            </a:r>
          </a:p>
          <a:p>
            <a:pPr lvl="0"/>
            <a:r>
              <a:rPr lang="ro-RO" sz="2000" b="1" dirty="0" smtClean="0">
                <a:latin typeface="+mj-lt"/>
                <a:cs typeface="Times New Roman" panose="02020603050405020304" pitchFamily="18" charset="0"/>
              </a:rPr>
              <a:t>Curriculum „ Securitatea traficului rutier” (</a:t>
            </a:r>
            <a:r>
              <a:rPr lang="ro-RO" sz="2000" b="1" i="1" dirty="0" smtClean="0">
                <a:latin typeface="+mj-lt"/>
                <a:cs typeface="Times New Roman" panose="02020603050405020304" pitchFamily="18" charset="0"/>
              </a:rPr>
              <a:t>Ordinul ministrului educației nr.69 din 25.07.2006);</a:t>
            </a:r>
          </a:p>
          <a:p>
            <a:pPr lvl="0"/>
            <a:r>
              <a:rPr lang="ro-RO" sz="2000" b="1" dirty="0" smtClean="0">
                <a:latin typeface="+mj-lt"/>
                <a:cs typeface="Times New Roman" panose="02020603050405020304" pitchFamily="18" charset="0"/>
              </a:rPr>
              <a:t>Programul de instruire la „</a:t>
            </a:r>
            <a:r>
              <a:rPr lang="ro-RO" sz="2000" b="1" dirty="0" smtClean="0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Protecția Civilă și apărarea traficului rutier”</a:t>
            </a:r>
            <a:r>
              <a:rPr lang="ro-RO" sz="2000" b="1" dirty="0" smtClean="0">
                <a:latin typeface="+mj-lt"/>
                <a:cs typeface="Times New Roman" panose="02020603050405020304" pitchFamily="18" charset="0"/>
              </a:rPr>
              <a:t> (</a:t>
            </a:r>
            <a:r>
              <a:rPr lang="ro-RO" sz="2000" b="1" i="1" dirty="0" smtClean="0">
                <a:latin typeface="+mj-lt"/>
                <a:cs typeface="Times New Roman" panose="02020603050405020304" pitchFamily="18" charset="0"/>
              </a:rPr>
              <a:t>Ordinul ministrului educației, Ministerului afacerilor interne nr.669/136 din 21.08.2009</a:t>
            </a:r>
            <a:r>
              <a:rPr lang="ro-RO" sz="2000" b="1" dirty="0" smtClean="0">
                <a:latin typeface="+mj-lt"/>
                <a:cs typeface="Times New Roman" panose="02020603050405020304" pitchFamily="18" charset="0"/>
              </a:rPr>
              <a:t>);</a:t>
            </a:r>
          </a:p>
          <a:p>
            <a:r>
              <a:rPr lang="ro-RO" sz="2000" b="1" dirty="0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Manualele școlare </a:t>
            </a:r>
            <a:r>
              <a:rPr lang="ro-RO" sz="2000" b="1" dirty="0">
                <a:latin typeface="+mj-lt"/>
                <a:cs typeface="Times New Roman" panose="02020603050405020304" pitchFamily="18" charset="0"/>
              </a:rPr>
              <a:t>pentru clasele I-IV aprobate de </a:t>
            </a:r>
            <a:r>
              <a:rPr lang="ro-RO" sz="2000" b="1" dirty="0" smtClean="0">
                <a:latin typeface="+mj-lt"/>
                <a:cs typeface="Times New Roman" panose="02020603050405020304" pitchFamily="18" charset="0"/>
              </a:rPr>
              <a:t>Ministerul Educației </a:t>
            </a:r>
            <a:r>
              <a:rPr lang="ro-RO" sz="2000" b="1" dirty="0">
                <a:latin typeface="+mj-lt"/>
                <a:cs typeface="Times New Roman" panose="02020603050405020304" pitchFamily="18" charset="0"/>
              </a:rPr>
              <a:t>al Republicii Moldova;</a:t>
            </a:r>
            <a:endParaRPr lang="ru-RU" sz="2000" b="1" dirty="0">
              <a:latin typeface="+mj-lt"/>
              <a:cs typeface="Times New Roman" panose="02020603050405020304" pitchFamily="18" charset="0"/>
            </a:endParaRPr>
          </a:p>
          <a:p>
            <a:pPr lvl="0"/>
            <a:r>
              <a:rPr lang="ro-RO" sz="2000" b="1" dirty="0" smtClean="0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Ghidul învățătorului </a:t>
            </a:r>
            <a:r>
              <a:rPr lang="ro-RO" sz="2000" b="1" dirty="0" smtClean="0">
                <a:latin typeface="+mj-lt"/>
                <a:cs typeface="Times New Roman" panose="02020603050405020304" pitchFamily="18" charset="0"/>
              </a:rPr>
              <a:t>la toate disciplinele școlare aprobate de ME al Republicii Moldova. </a:t>
            </a:r>
            <a:endParaRPr lang="en-US" sz="2000" b="1" dirty="0" smtClean="0">
              <a:latin typeface="+mj-lt"/>
              <a:cs typeface="Times New Roman" panose="02020603050405020304" pitchFamily="18" charset="0"/>
            </a:endParaRPr>
          </a:p>
          <a:p>
            <a:r>
              <a:rPr lang="ro-RO" sz="2000" b="1" dirty="0" smtClean="0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Regulamentul </a:t>
            </a:r>
            <a:r>
              <a:rPr lang="ro-RO" sz="2000" b="1" dirty="0" smtClean="0">
                <a:latin typeface="+mj-lt"/>
                <a:cs typeface="Times New Roman" panose="02020603050405020304" pitchFamily="18" charset="0"/>
              </a:rPr>
              <a:t>cu privire la organizarea  claselor/grupelor cu </a:t>
            </a:r>
            <a:r>
              <a:rPr lang="ro-RO" sz="2000" b="1" dirty="0" smtClean="0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program prelungit</a:t>
            </a:r>
            <a:r>
              <a:rPr lang="ro-RO" sz="2000" b="1" dirty="0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ro-RO" sz="2000" b="1" dirty="0" smtClean="0">
                <a:latin typeface="+mj-lt"/>
                <a:cs typeface="Times New Roman" panose="02020603050405020304" pitchFamily="18" charset="0"/>
              </a:rPr>
              <a:t>(</a:t>
            </a:r>
            <a:r>
              <a:rPr lang="ro-RO" sz="2000" b="1" i="1" dirty="0" smtClean="0">
                <a:latin typeface="+mj-lt"/>
                <a:cs typeface="Times New Roman" panose="02020603050405020304" pitchFamily="18" charset="0"/>
              </a:rPr>
              <a:t>Ordinul ministrului educației nr. 798 din 11 iulie 2014</a:t>
            </a:r>
            <a:r>
              <a:rPr lang="ro-RO" sz="2000" b="1" dirty="0" smtClean="0">
                <a:latin typeface="+mj-lt"/>
                <a:cs typeface="Times New Roman" panose="02020603050405020304" pitchFamily="18" charset="0"/>
              </a:rPr>
              <a:t>);</a:t>
            </a:r>
          </a:p>
          <a:p>
            <a:pPr marL="0" indent="0">
              <a:buNone/>
            </a:pPr>
            <a:endParaRPr lang="ru-RU" sz="2000" b="1" dirty="0" smtClean="0"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o-RO" sz="4800" b="1" dirty="0" smtClean="0">
                <a:solidFill>
                  <a:srgbClr val="000099"/>
                </a:solidFill>
                <a:latin typeface="+mn-lt"/>
                <a:cs typeface="Times New Roman" panose="02020603050405020304" pitchFamily="18" charset="0"/>
              </a:rPr>
              <a:t>CADRUL LEGAL</a:t>
            </a:r>
            <a:endParaRPr lang="ru-RU" sz="4800" dirty="0">
              <a:solidFill>
                <a:srgbClr val="000099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63415919"/>
      </p:ext>
    </p:extLst>
  </p:cSld>
  <p:clrMapOvr>
    <a:masterClrMapping/>
  </p:clrMapOvr>
  <p:transition>
    <p:pull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o-RO" sz="24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Metodologia de înscriere a copiilor în clasa I. </a:t>
            </a:r>
            <a:r>
              <a:rPr lang="ro-RO" sz="2400" b="1" i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(Ordinul ministrului educației nr.202; nr.204 din 9 aprilie 2015);</a:t>
            </a:r>
          </a:p>
          <a:p>
            <a:r>
              <a:rPr lang="ro-RO" sz="2400" b="1" dirty="0" smtClean="0">
                <a:solidFill>
                  <a:srgbClr val="00B050"/>
                </a:solidFill>
                <a:cs typeface="Times New Roman" panose="02020603050405020304" pitchFamily="18" charset="0"/>
              </a:rPr>
              <a:t>Evaluarea </a:t>
            </a:r>
            <a:r>
              <a:rPr lang="ro-RO" sz="2400" b="1" dirty="0" err="1" smtClean="0">
                <a:solidFill>
                  <a:srgbClr val="00B050"/>
                </a:solidFill>
                <a:cs typeface="Times New Roman" panose="02020603050405020304" pitchFamily="18" charset="0"/>
              </a:rPr>
              <a:t>criterială</a:t>
            </a:r>
            <a:r>
              <a:rPr lang="ro-RO" sz="2400" b="1" dirty="0" smtClean="0">
                <a:solidFill>
                  <a:srgbClr val="00B050"/>
                </a:solidFill>
                <a:cs typeface="Times New Roman" panose="02020603050405020304" pitchFamily="18" charset="0"/>
              </a:rPr>
              <a:t> în bază de descriptori în </a:t>
            </a:r>
            <a:r>
              <a:rPr lang="ro-RO" sz="2400" b="1" dirty="0" err="1" smtClean="0">
                <a:solidFill>
                  <a:srgbClr val="00B050"/>
                </a:solidFill>
                <a:cs typeface="Times New Roman" panose="02020603050405020304" pitchFamily="18" charset="0"/>
              </a:rPr>
              <a:t>învățămîntul</a:t>
            </a:r>
            <a:r>
              <a:rPr lang="ro-RO" sz="2400" b="1" dirty="0" smtClean="0">
                <a:solidFill>
                  <a:srgbClr val="00B050"/>
                </a:solidFill>
                <a:cs typeface="Times New Roman" panose="02020603050405020304" pitchFamily="18" charset="0"/>
              </a:rPr>
              <a:t> primar. Ghid metodologic pentru cadrele didactice</a:t>
            </a:r>
            <a:r>
              <a:rPr lang="ro-RO" sz="2400" b="1" i="1" dirty="0" smtClean="0">
                <a:solidFill>
                  <a:srgbClr val="00B050"/>
                </a:solidFill>
                <a:cs typeface="Times New Roman" panose="02020603050405020304" pitchFamily="18" charset="0"/>
              </a:rPr>
              <a:t>, aprobat la Consiliul național pentru curriculum, Proces -  verbal nr. 3 din 27 mai 2015);</a:t>
            </a:r>
          </a:p>
          <a:p>
            <a:r>
              <a:rPr lang="ro-RO" sz="2400" b="1" dirty="0" smtClean="0">
                <a:solidFill>
                  <a:srgbClr val="3366FF"/>
                </a:solidFill>
                <a:cs typeface="Times New Roman" panose="02020603050405020304" pitchFamily="18" charset="0"/>
              </a:rPr>
              <a:t>Instrucțiune cu privire la implementarea Metodologiei evaluării </a:t>
            </a:r>
            <a:r>
              <a:rPr lang="ro-RO" sz="2400" b="1" dirty="0" err="1" smtClean="0">
                <a:solidFill>
                  <a:srgbClr val="3366FF"/>
                </a:solidFill>
                <a:cs typeface="Times New Roman" panose="02020603050405020304" pitchFamily="18" charset="0"/>
              </a:rPr>
              <a:t>criteriale</a:t>
            </a:r>
            <a:r>
              <a:rPr lang="ro-RO" sz="2400" b="1" dirty="0" smtClean="0">
                <a:solidFill>
                  <a:srgbClr val="3366FF"/>
                </a:solidFill>
                <a:cs typeface="Times New Roman" panose="02020603050405020304" pitchFamily="18" charset="0"/>
              </a:rPr>
              <a:t> prin descriptori în </a:t>
            </a:r>
            <a:r>
              <a:rPr lang="ro-RO" sz="2400" b="1" dirty="0" err="1" smtClean="0">
                <a:solidFill>
                  <a:srgbClr val="3366FF"/>
                </a:solidFill>
                <a:cs typeface="Times New Roman" panose="02020603050405020304" pitchFamily="18" charset="0"/>
              </a:rPr>
              <a:t>învățămîntul</a:t>
            </a:r>
            <a:r>
              <a:rPr lang="ro-RO" sz="2400" b="1" dirty="0" smtClean="0">
                <a:solidFill>
                  <a:srgbClr val="3366FF"/>
                </a:solidFill>
                <a:cs typeface="Times New Roman" panose="02020603050405020304" pitchFamily="18" charset="0"/>
              </a:rPr>
              <a:t> primar, clasa I</a:t>
            </a:r>
            <a:r>
              <a:rPr lang="ro-RO" sz="2400" b="1" i="1" dirty="0" smtClean="0">
                <a:solidFill>
                  <a:srgbClr val="3366FF"/>
                </a:solidFill>
                <a:cs typeface="Times New Roman" panose="02020603050405020304" pitchFamily="18" charset="0"/>
              </a:rPr>
              <a:t> (</a:t>
            </a:r>
            <a:r>
              <a:rPr lang="ro-RO" sz="2400" b="1" i="1" dirty="0">
                <a:solidFill>
                  <a:srgbClr val="3366FF"/>
                </a:solidFill>
                <a:cs typeface="Times New Roman" panose="02020603050405020304" pitchFamily="18" charset="0"/>
              </a:rPr>
              <a:t>aprobată la Consiliul național pentru curriculum, Proces -  verbal nr. 3 din 27 mai 2015</a:t>
            </a:r>
            <a:r>
              <a:rPr lang="ro-RO" sz="2400" b="1" i="1" dirty="0" smtClean="0">
                <a:solidFill>
                  <a:srgbClr val="3366FF"/>
                </a:solidFill>
                <a:cs typeface="Times New Roman" panose="02020603050405020304" pitchFamily="18" charset="0"/>
              </a:rPr>
              <a:t>);</a:t>
            </a:r>
            <a:endParaRPr lang="ro-RO" sz="2400" b="1" i="1" dirty="0">
              <a:solidFill>
                <a:srgbClr val="3366FF"/>
              </a:solidFill>
              <a:cs typeface="Times New Roman" panose="02020603050405020304" pitchFamily="18" charset="0"/>
            </a:endParaRPr>
          </a:p>
          <a:p>
            <a:endParaRPr lang="ro-RO" sz="2400" b="1" dirty="0" smtClean="0">
              <a:solidFill>
                <a:srgbClr val="00B050"/>
              </a:solidFill>
              <a:cs typeface="Times New Roman" panose="02020603050405020304" pitchFamily="18" charset="0"/>
            </a:endParaRPr>
          </a:p>
          <a:p>
            <a:endParaRPr lang="ro-RO" b="1" dirty="0" smtClean="0">
              <a:solidFill>
                <a:srgbClr val="00B050"/>
              </a:solidFill>
              <a:cs typeface="Times New Roman" panose="02020603050405020304" pitchFamily="18" charset="0"/>
            </a:endParaRPr>
          </a:p>
          <a:p>
            <a:endParaRPr lang="ro-RO" b="1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o-RO" sz="4800" dirty="0">
                <a:solidFill>
                  <a:srgbClr val="000099"/>
                </a:solidFill>
                <a:cs typeface="Times New Roman" panose="02020603050405020304" pitchFamily="18" charset="0"/>
              </a:rPr>
              <a:t>CADRUL LEGAL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259105757"/>
      </p:ext>
    </p:extLst>
  </p:cSld>
  <p:clrMapOvr>
    <a:masterClrMapping/>
  </p:clrMapOvr>
  <p:transition>
    <p:pull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43042" y="1428737"/>
            <a:ext cx="7286676" cy="1071570"/>
          </a:xfrm>
        </p:spPr>
        <p:txBody>
          <a:bodyPr>
            <a:noAutofit/>
          </a:bodyPr>
          <a:lstStyle/>
          <a:p>
            <a:r>
              <a:rPr lang="vi-VN" sz="3200" dirty="0"/>
              <a:t>Anul școlar </a:t>
            </a:r>
            <a:r>
              <a:rPr lang="ro-RO" sz="3200" dirty="0" smtClean="0">
                <a:latin typeface="Century Gothic" pitchFamily="34" charset="0"/>
              </a:rPr>
              <a:t>2015 </a:t>
            </a:r>
            <a:r>
              <a:rPr lang="vi-VN" sz="3200" dirty="0" smtClean="0"/>
              <a:t>-</a:t>
            </a:r>
            <a:r>
              <a:rPr lang="ro-RO" sz="3200" dirty="0" smtClean="0">
                <a:latin typeface="Century Gothic" pitchFamily="34" charset="0"/>
              </a:rPr>
              <a:t> 2016</a:t>
            </a:r>
            <a:r>
              <a:rPr lang="vi-VN" sz="3200" dirty="0" smtClean="0"/>
              <a:t> </a:t>
            </a:r>
            <a:r>
              <a:rPr lang="ro-RO" sz="3200" dirty="0" smtClean="0">
                <a:latin typeface="Century Gothic" pitchFamily="34" charset="0"/>
                <a:cs typeface="Times New Roman" panose="02020603050405020304" pitchFamily="18" charset="0"/>
              </a:rPr>
              <a:t>va dura</a:t>
            </a:r>
            <a:r>
              <a:rPr lang="vi-VN" sz="3200" dirty="0" smtClean="0">
                <a:cs typeface="Times New Roman" panose="02020603050405020304" pitchFamily="18" charset="0"/>
              </a:rPr>
              <a:t> </a:t>
            </a:r>
            <a:endParaRPr lang="ro-RO" sz="3200" dirty="0" smtClean="0">
              <a:cs typeface="Times New Roman" panose="02020603050405020304" pitchFamily="18" charset="0"/>
            </a:endParaRPr>
          </a:p>
          <a:p>
            <a:pPr marL="109728" indent="0">
              <a:buNone/>
            </a:pPr>
            <a:r>
              <a:rPr lang="ro-RO" sz="3200" dirty="0" smtClean="0">
                <a:solidFill>
                  <a:srgbClr val="FF0000"/>
                </a:solidFill>
                <a:latin typeface="Century Gothic" pitchFamily="34" charset="0"/>
                <a:cs typeface="Times New Roman" panose="02020603050405020304" pitchFamily="18" charset="0"/>
              </a:rPr>
              <a:t>33 de </a:t>
            </a:r>
            <a:r>
              <a:rPr lang="ro-RO" sz="3200" dirty="0" err="1" smtClean="0">
                <a:solidFill>
                  <a:srgbClr val="FF0000"/>
                </a:solidFill>
                <a:latin typeface="Century Gothic" pitchFamily="34" charset="0"/>
                <a:cs typeface="Times New Roman" panose="02020603050405020304" pitchFamily="18" charset="0"/>
              </a:rPr>
              <a:t>săptămîni</a:t>
            </a:r>
            <a:r>
              <a:rPr lang="ro-RO" sz="3200" dirty="0" smtClean="0">
                <a:solidFill>
                  <a:srgbClr val="FF0000"/>
                </a:solidFill>
                <a:latin typeface="Century Gothic" pitchFamily="34" charset="0"/>
                <a:cs typeface="Times New Roman" panose="02020603050405020304" pitchFamily="18" charset="0"/>
              </a:rPr>
              <a:t> </a:t>
            </a:r>
            <a:r>
              <a:rPr lang="ro-RO" sz="3200" dirty="0" smtClean="0">
                <a:latin typeface="Century Gothic" pitchFamily="34" charset="0"/>
                <a:cs typeface="Times New Roman" panose="02020603050405020304" pitchFamily="18" charset="0"/>
              </a:rPr>
              <a:t>în </a:t>
            </a:r>
            <a:r>
              <a:rPr lang="ro-RO" sz="3200" dirty="0" err="1" smtClean="0">
                <a:latin typeface="Century Gothic" pitchFamily="34" charset="0"/>
                <a:cs typeface="Times New Roman" panose="02020603050405020304" pitchFamily="18" charset="0"/>
              </a:rPr>
              <a:t>învățămîntul</a:t>
            </a:r>
            <a:r>
              <a:rPr lang="ro-RO" sz="3200" dirty="0" smtClean="0">
                <a:latin typeface="Century Gothic" pitchFamily="34" charset="0"/>
                <a:cs typeface="Times New Roman" panose="02020603050405020304" pitchFamily="18" charset="0"/>
              </a:rPr>
              <a:t> primar și</a:t>
            </a:r>
            <a:r>
              <a:rPr lang="vi-VN" sz="3200" dirty="0" smtClean="0"/>
              <a:t> </a:t>
            </a:r>
            <a:r>
              <a:rPr lang="ro-RO" sz="3200" dirty="0" smtClean="0"/>
              <a:t>va </a:t>
            </a:r>
            <a:r>
              <a:rPr lang="vi-VN" sz="3200" dirty="0" smtClean="0"/>
              <a:t>avea </a:t>
            </a:r>
            <a:r>
              <a:rPr lang="vi-VN" sz="3200" dirty="0"/>
              <a:t>următoarea structură: </a:t>
            </a:r>
            <a:endParaRPr lang="ro-RO" sz="3200" dirty="0" smtClean="0">
              <a:latin typeface="Century Gothic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>
            <a:normAutofit/>
          </a:bodyPr>
          <a:lstStyle/>
          <a:p>
            <a:r>
              <a:rPr lang="es-AR" sz="40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STRUCTURA ANULUI ȘCOLAR: </a:t>
            </a:r>
            <a:endParaRPr lang="ru-RU" sz="4000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62818" name="Picture 2" descr="http://t1.gstatic.com/images?q=tbn:ANd9GcTRg1zQv97fNpDKW7RiDXDFFatufbKVwAR72cDIBpQdqVOZNbj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5720" y="1428736"/>
            <a:ext cx="1643074" cy="1643074"/>
          </a:xfrm>
          <a:prstGeom prst="rect">
            <a:avLst/>
          </a:prstGeom>
          <a:noFill/>
        </p:spPr>
      </p:pic>
      <p:sp>
        <p:nvSpPr>
          <p:cNvPr id="5" name="Dreptunghi 4"/>
          <p:cNvSpPr/>
          <p:nvPr/>
        </p:nvSpPr>
        <p:spPr>
          <a:xfrm>
            <a:off x="285720" y="4214818"/>
            <a:ext cx="857256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AR" sz="2800" b="1" i="1" dirty="0" err="1" smtClean="0">
                <a:solidFill>
                  <a:srgbClr val="000099"/>
                </a:solidFill>
              </a:rPr>
              <a:t>semestrul</a:t>
            </a:r>
            <a:r>
              <a:rPr lang="es-AR" sz="2800" b="1" i="1" dirty="0" smtClean="0">
                <a:solidFill>
                  <a:srgbClr val="000099"/>
                </a:solidFill>
              </a:rPr>
              <a:t> I </a:t>
            </a:r>
            <a:r>
              <a:rPr lang="ro-RO" sz="2800" b="1" i="1" dirty="0" smtClean="0">
                <a:solidFill>
                  <a:srgbClr val="000099"/>
                </a:solidFill>
              </a:rPr>
              <a:t> </a:t>
            </a:r>
            <a:r>
              <a:rPr lang="es-AR" sz="2800" i="1" dirty="0" smtClean="0"/>
              <a:t>01 </a:t>
            </a:r>
            <a:r>
              <a:rPr lang="es-AR" sz="2800" i="1" dirty="0" err="1" smtClean="0"/>
              <a:t>septembrie</a:t>
            </a:r>
            <a:r>
              <a:rPr lang="es-AR" sz="2800" i="1" dirty="0" smtClean="0"/>
              <a:t> - 24 </a:t>
            </a:r>
            <a:r>
              <a:rPr lang="es-AR" sz="2800" i="1" dirty="0" err="1" smtClean="0"/>
              <a:t>decembrie</a:t>
            </a:r>
            <a:r>
              <a:rPr lang="es-AR" sz="2800" i="1" dirty="0" smtClean="0"/>
              <a:t> 201</a:t>
            </a:r>
            <a:r>
              <a:rPr lang="ro-RO" sz="2800" i="1" dirty="0" smtClean="0"/>
              <a:t>5</a:t>
            </a:r>
            <a:r>
              <a:rPr lang="es-AR" sz="2800" i="1" dirty="0" smtClean="0"/>
              <a:t>; </a:t>
            </a:r>
            <a:endParaRPr lang="es-AR" sz="2800" dirty="0" smtClean="0"/>
          </a:p>
          <a:p>
            <a:r>
              <a:rPr lang="es-AR" sz="2800" b="1" i="1" dirty="0" err="1" smtClean="0">
                <a:solidFill>
                  <a:srgbClr val="000099"/>
                </a:solidFill>
              </a:rPr>
              <a:t>semestrul</a:t>
            </a:r>
            <a:r>
              <a:rPr lang="es-AR" sz="2800" b="1" i="1" dirty="0" smtClean="0">
                <a:solidFill>
                  <a:srgbClr val="000099"/>
                </a:solidFill>
              </a:rPr>
              <a:t> II </a:t>
            </a:r>
            <a:r>
              <a:rPr lang="ro-RO" sz="2800" b="1" i="1" dirty="0" smtClean="0">
                <a:solidFill>
                  <a:srgbClr val="000099"/>
                </a:solidFill>
              </a:rPr>
              <a:t>     </a:t>
            </a:r>
            <a:r>
              <a:rPr lang="es-AR" sz="2800" i="1" dirty="0" smtClean="0"/>
              <a:t>1</a:t>
            </a:r>
            <a:r>
              <a:rPr lang="ro-RO" sz="2800" i="1" dirty="0" smtClean="0"/>
              <a:t>1</a:t>
            </a:r>
            <a:r>
              <a:rPr lang="es-AR" sz="2800" i="1" dirty="0" smtClean="0"/>
              <a:t> </a:t>
            </a:r>
            <a:r>
              <a:rPr lang="es-AR" sz="2800" i="1" dirty="0" err="1" smtClean="0"/>
              <a:t>ianuarie</a:t>
            </a:r>
            <a:r>
              <a:rPr lang="es-AR" sz="2800" i="1" dirty="0" smtClean="0"/>
              <a:t> - </a:t>
            </a:r>
            <a:r>
              <a:rPr lang="ro-RO" sz="2800" i="1" dirty="0" smtClean="0"/>
              <a:t>31</a:t>
            </a:r>
            <a:r>
              <a:rPr lang="es-AR" sz="2800" i="1" dirty="0" smtClean="0"/>
              <a:t> </a:t>
            </a:r>
            <a:r>
              <a:rPr lang="es-AR" sz="2800" i="1" dirty="0" err="1" smtClean="0"/>
              <a:t>mai</a:t>
            </a:r>
            <a:r>
              <a:rPr lang="es-AR" sz="2800" i="1" dirty="0" smtClean="0"/>
              <a:t> 201</a:t>
            </a:r>
            <a:r>
              <a:rPr lang="ro-RO" sz="2800" i="1" dirty="0" smtClean="0"/>
              <a:t>6</a:t>
            </a:r>
            <a:r>
              <a:rPr lang="es-AR" sz="2800" i="1" dirty="0" smtClean="0"/>
              <a:t> </a:t>
            </a:r>
            <a:endParaRPr lang="ru-RU" sz="2800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47079241"/>
      </p:ext>
    </p:extLst>
  </p:cSld>
  <p:clrMapOvr>
    <a:masterClrMapping/>
  </p:clrMapOvr>
  <p:transition>
    <p:pull dir="u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ență">
  <a:themeElements>
    <a:clrScheme name="Metrou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Particularizare 1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Concurență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6020</TotalTime>
  <Words>1921</Words>
  <Application>Microsoft Office PowerPoint</Application>
  <PresentationFormat>Экран (4:3)</PresentationFormat>
  <Paragraphs>183</Paragraphs>
  <Slides>32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32</vt:i4>
      </vt:variant>
    </vt:vector>
  </HeadingPairs>
  <TitlesOfParts>
    <vt:vector size="33" baseType="lpstr">
      <vt:lpstr>Concurență</vt:lpstr>
      <vt:lpstr> </vt:lpstr>
      <vt:lpstr>Слайд 2</vt:lpstr>
      <vt:lpstr>Realizări în  învățămîntul primar  în anul de studii 2014 - 2015</vt:lpstr>
      <vt:lpstr>Realizări în  învățămîntul primar  în anul de studii 2014 - 2015</vt:lpstr>
      <vt:lpstr>PRIORITĂȚI:</vt:lpstr>
      <vt:lpstr>CADRUL LEGAL</vt:lpstr>
      <vt:lpstr>CADRUL LEGAL</vt:lpstr>
      <vt:lpstr>CADRUL LEGAL</vt:lpstr>
      <vt:lpstr>STRUCTURA ANULUI ȘCOLAR: </vt:lpstr>
      <vt:lpstr>Pe parcursul anului școlar toți elevii din clasele primare vor beneficia de vacanțe:</vt:lpstr>
      <vt:lpstr>ORARUL</vt:lpstr>
      <vt:lpstr>Слайд 12</vt:lpstr>
      <vt:lpstr>Слайд 13</vt:lpstr>
      <vt:lpstr>Temele pentru acasă</vt:lpstr>
      <vt:lpstr>Disciplinele opționale</vt:lpstr>
      <vt:lpstr>Grupe /clase cu program prelungit</vt:lpstr>
      <vt:lpstr>Clase și grupe</vt:lpstr>
      <vt:lpstr>Clase cu profil</vt:lpstr>
      <vt:lpstr>Слайд 19</vt:lpstr>
      <vt:lpstr>Слайд 20</vt:lpstr>
      <vt:lpstr>SPAȚIUL ȘCOLAR </vt:lpstr>
      <vt:lpstr>PORTOFOLIUL ÎNVĂȚĂTORULUI</vt:lpstr>
      <vt:lpstr>PORTOFOLIUL ÎNVĂȚĂTORULUI</vt:lpstr>
      <vt:lpstr>Nomenclatorul documentelor catedrei metodice</vt:lpstr>
      <vt:lpstr>Temele anului care pot fi abordate în activitatea de perfecționare a cadrelor didactice la nivelul Catedrei metodice pot fi: </vt:lpstr>
      <vt:lpstr>Prioritate: Asigurarea unei educații de calitate </vt:lpstr>
      <vt:lpstr>Prioritate: Avansarea competenţelor profesionale ale învăţătorilor din perspectivă didactică</vt:lpstr>
      <vt:lpstr>Prioritate: Îmbunătățirea competențelor de lectură</vt:lpstr>
      <vt:lpstr>Prioritate: evaluarea cu scop de orientare și optimizare a învățării; </vt:lpstr>
      <vt:lpstr>Prioritate: asigurarea accesului egal și universal la educație de calitate la nivelul învățămîntului obligatoriu prin înscrierea la școală a tuturor copiilor, indiferent de data solicitării; menținerea în sistemul educațional a copiilor provenind din segmentele sociale defavorizate. </vt:lpstr>
      <vt:lpstr>Prioritate: Incluziunea şcolară </vt:lpstr>
      <vt:lpstr>MANAGEMENTUL DIDACTIC AL LECŢIEI MODERNE ÎN ŞCOALA PRIMARĂ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Mariajose</dc:creator>
  <cp:lastModifiedBy>User</cp:lastModifiedBy>
  <cp:revision>645</cp:revision>
  <cp:lastPrinted>2015-08-19T14:15:36Z</cp:lastPrinted>
  <dcterms:created xsi:type="dcterms:W3CDTF">2010-05-23T14:28:12Z</dcterms:created>
  <dcterms:modified xsi:type="dcterms:W3CDTF">2015-08-22T09:01:37Z</dcterms:modified>
</cp:coreProperties>
</file>